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3" r:id="rId4"/>
    <p:sldId id="264" r:id="rId5"/>
    <p:sldId id="265" r:id="rId6"/>
    <p:sldId id="267" r:id="rId7"/>
    <p:sldId id="266" r:id="rId8"/>
    <p:sldId id="270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60" d="100"/>
          <a:sy n="60" d="100"/>
        </p:scale>
        <p:origin x="-355" y="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5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151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1425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539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669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453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533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08714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152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369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1627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2062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8A156-8E9C-4B9B-9165-AF07394E134B}" type="datetimeFigureOut">
              <a:rPr lang="en-ZA" smtClean="0"/>
              <a:t>2020/03/29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A54BB-D670-48D3-928A-1E97ACE2E6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40762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7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5989"/>
          </a:xfrm>
        </p:spPr>
        <p:txBody>
          <a:bodyPr>
            <a:normAutofit fontScale="90000"/>
          </a:bodyPr>
          <a:lstStyle/>
          <a:p>
            <a:r>
              <a:rPr lang="en-ZA" dirty="0" smtClean="0">
                <a:latin typeface="Cambria" pitchFamily="18" charset="0"/>
                <a:ea typeface="Cambria" pitchFamily="18" charset="0"/>
              </a:rPr>
              <a:t>Simultaneous Equations</a:t>
            </a:r>
            <a:endParaRPr lang="en-ZA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200" y="838200"/>
                <a:ext cx="5181600" cy="53387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</a:rPr>
                      <m:t>3</m:t>
                    </m:r>
                    <m:r>
                      <a:rPr lang="en-ZA" sz="1800" b="0" i="1" smtClean="0">
                        <a:latin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</a:rPr>
                      <m:t>+</m:t>
                    </m:r>
                    <m:r>
                      <a:rPr lang="en-ZA" sz="1800" b="0" i="1" smtClean="0">
                        <a:latin typeface="Cambria Math"/>
                      </a:rPr>
                      <m:t>𝑦</m:t>
                    </m:r>
                    <m:r>
                      <a:rPr lang="en-ZA" sz="1800" b="0" i="1" smtClean="0">
                        <a:latin typeface="Cambria Math"/>
                      </a:rPr>
                      <m:t>=1……..</m:t>
                    </m:r>
                    <m:d>
                      <m:dPr>
                        <m:ctrlPr>
                          <a:rPr lang="en-ZA" sz="1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1800" b="0" i="1" smtClean="0"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en-ZA" sz="1800" b="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</a:rPr>
                      <m:t>2</m:t>
                    </m:r>
                    <m:r>
                      <a:rPr lang="en-ZA" sz="1800" b="0" i="1" smtClean="0">
                        <a:latin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</a:rPr>
                      <m:t>−</m:t>
                    </m:r>
                    <m:r>
                      <a:rPr lang="en-ZA" sz="1800" b="0" i="1" smtClean="0">
                        <a:latin typeface="Cambria Math"/>
                      </a:rPr>
                      <m:t>𝑦</m:t>
                    </m:r>
                    <m:r>
                      <a:rPr lang="en-ZA" sz="1800" b="0" i="1" smtClean="0">
                        <a:latin typeface="Cambria Math"/>
                      </a:rPr>
                      <m:t>=2……..(2)</m:t>
                    </m:r>
                  </m:oMath>
                </a14:m>
                <a:r>
                  <a:rPr lang="en-ZA" sz="1800" dirty="0" smtClean="0"/>
                  <a:t> </a:t>
                </a:r>
              </a:p>
              <a:p>
                <a:pPr marL="0" indent="0">
                  <a:buNone/>
                </a:pPr>
                <a:r>
                  <a:rPr lang="en-ZA" sz="1800" b="1" i="1" dirty="0" smtClean="0">
                    <a:latin typeface="Cambria" pitchFamily="18" charset="0"/>
                    <a:ea typeface="Cambria" pitchFamily="18" charset="0"/>
                  </a:rPr>
                  <a:t>By elimination: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ZA" sz="1800" i="1">
                            <a:latin typeface="Cambria Math"/>
                          </a:rPr>
                        </m:ctrlPr>
                      </m:dPr>
                      <m:e>
                        <m:r>
                          <a:rPr lang="en-ZA" sz="1800" i="1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ZA" sz="1800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ZA" sz="1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1800" b="0" i="1" smtClean="0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ZA" sz="1800" b="1" i="1" dirty="0" smtClean="0">
                    <a:latin typeface="Cambria" pitchFamily="18" charset="0"/>
                    <a:ea typeface="Cambria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ZA" sz="1800" b="0" dirty="0" smtClean="0">
                    <a:ea typeface="Cambria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  <a:ea typeface="Cambria" pitchFamily="18" charset="0"/>
                      </a:rPr>
                      <m:t>5</m:t>
                    </m:r>
                    <m:r>
                      <a:rPr lang="en-ZA" sz="1800" b="0" i="1" smtClean="0">
                        <a:latin typeface="Cambria Math"/>
                        <a:ea typeface="Cambria" pitchFamily="18" charset="0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  <a:ea typeface="Cambria" pitchFamily="18" charset="0"/>
                      </a:rPr>
                      <m:t>=3</m:t>
                    </m:r>
                  </m:oMath>
                </a14:m>
                <a:r>
                  <a:rPr lang="en-ZA" sz="1800" b="0" i="1" dirty="0" smtClean="0">
                    <a:latin typeface="Cambria Math"/>
                    <a:ea typeface="Cambria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sz="1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sz="1800" i="1" dirty="0" smtClean="0">
                    <a:latin typeface="Cambria" pitchFamily="18" charset="0"/>
                    <a:ea typeface="Cambria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i="1">
                        <a:latin typeface="Cambria Math"/>
                      </a:rPr>
                      <m:t>3</m:t>
                    </m:r>
                    <m:r>
                      <a:rPr lang="en-ZA" sz="1800" i="1">
                        <a:latin typeface="Cambria Math"/>
                      </a:rPr>
                      <m:t>𝑥</m:t>
                    </m:r>
                    <m:r>
                      <a:rPr lang="en-ZA" sz="1800" i="1">
                        <a:latin typeface="Cambria Math"/>
                      </a:rPr>
                      <m:t>+</m:t>
                    </m:r>
                    <m:r>
                      <a:rPr lang="en-ZA" sz="1800" i="1">
                        <a:latin typeface="Cambria Math"/>
                      </a:rPr>
                      <m:t>𝑦</m:t>
                    </m:r>
                    <m:r>
                      <a:rPr lang="en-ZA" sz="1800" i="1">
                        <a:latin typeface="Cambria Math"/>
                      </a:rPr>
                      <m:t>=1</m:t>
                    </m:r>
                  </m:oMath>
                </a14:m>
                <a:r>
                  <a:rPr lang="en-ZA" sz="1800" dirty="0"/>
                  <a:t> </a:t>
                </a:r>
                <a:endParaRPr lang="en-ZA" sz="18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i="1">
                        <a:latin typeface="Cambria Math"/>
                      </a:rPr>
                      <m:t>3</m:t>
                    </m:r>
                    <m:d>
                      <m:dPr>
                        <m:ctrlPr>
                          <a:rPr lang="en-ZA" sz="180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18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ZA" sz="18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ZA" sz="18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den>
                        </m:f>
                      </m:e>
                    </m:d>
                    <m:r>
                      <a:rPr lang="en-ZA" sz="1800" i="1">
                        <a:latin typeface="Cambria Math"/>
                      </a:rPr>
                      <m:t>+</m:t>
                    </m:r>
                    <m:r>
                      <a:rPr lang="en-ZA" sz="1800" i="1">
                        <a:latin typeface="Cambria Math"/>
                      </a:rPr>
                      <m:t>𝑦</m:t>
                    </m:r>
                    <m:r>
                      <a:rPr lang="en-ZA" sz="1800" i="1">
                        <a:latin typeface="Cambria Math"/>
                      </a:rPr>
                      <m:t>=1</m:t>
                    </m:r>
                  </m:oMath>
                </a14:m>
                <a:r>
                  <a:rPr lang="en-ZA" sz="180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ZA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ZA" sz="1800" b="0" i="1" smtClean="0">
                        <a:latin typeface="Cambria Math"/>
                      </a:rPr>
                      <m:t>+</m:t>
                    </m:r>
                    <m:r>
                      <a:rPr lang="en-ZA" sz="1800" b="0" i="1" smtClean="0">
                        <a:latin typeface="Cambria Math"/>
                      </a:rPr>
                      <m:t>𝑦</m:t>
                    </m:r>
                    <m:r>
                      <a:rPr lang="en-ZA" sz="18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ZA" sz="1800" b="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sz="18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sz="1800" b="0" i="1" smtClean="0">
                        <a:latin typeface="Cambria Math"/>
                        <a:ea typeface="Cambria Math"/>
                      </a:rPr>
                      <m:t>=1−</m:t>
                    </m:r>
                    <m:f>
                      <m:fPr>
                        <m:ctrlPr>
                          <a:rPr lang="en-ZA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  <m:r>
                      <a:rPr lang="en-ZA" sz="1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5−9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sz="1800" b="0" i="1" dirty="0" smtClean="0">
                    <a:latin typeface="Cambria Math"/>
                    <a:ea typeface="Cambria Math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ZA" sz="1800" b="0" dirty="0" smtClean="0">
                    <a:ea typeface="Cambria Math"/>
                  </a:rPr>
                  <a:t>       </a:t>
                </a: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ZA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sz="1800" i="1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endParaRPr lang="en-ZA" sz="1800" i="1" dirty="0">
                  <a:latin typeface="Cambria" pitchFamily="18" charset="0"/>
                  <a:ea typeface="Cambria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200" y="838200"/>
                <a:ext cx="5181600" cy="5338763"/>
              </a:xfrm>
              <a:blipFill rotWithShape="1">
                <a:blip r:embed="rId4"/>
                <a:stretch>
                  <a:fillRect l="-1059" t="-1143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735286" y="816429"/>
                <a:ext cx="6618514" cy="536053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ZA" sz="1800" b="1" i="1" dirty="0" smtClean="0">
                    <a:latin typeface="Cambria" pitchFamily="18" charset="0"/>
                    <a:ea typeface="Cambria" pitchFamily="18" charset="0"/>
                  </a:rPr>
                  <a:t>By substitution: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i="1">
                        <a:latin typeface="Cambria Math"/>
                      </a:rPr>
                      <m:t>3</m:t>
                    </m:r>
                    <m:r>
                      <a:rPr lang="en-ZA" sz="1800" i="1">
                        <a:latin typeface="Cambria Math"/>
                      </a:rPr>
                      <m:t>𝑥</m:t>
                    </m:r>
                    <m:r>
                      <a:rPr lang="en-ZA" sz="1800" i="1">
                        <a:latin typeface="Cambria Math"/>
                      </a:rPr>
                      <m:t>+</m:t>
                    </m:r>
                    <m:r>
                      <a:rPr lang="en-ZA" sz="1800" i="1">
                        <a:latin typeface="Cambria Math"/>
                      </a:rPr>
                      <m:t>𝑦</m:t>
                    </m:r>
                    <m:r>
                      <a:rPr lang="en-ZA" sz="1800" i="1">
                        <a:latin typeface="Cambria Math"/>
                      </a:rPr>
                      <m:t>=1</m:t>
                    </m:r>
                  </m:oMath>
                </a14:m>
                <a:r>
                  <a:rPr lang="en-ZA" sz="180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</a:rPr>
                      <m:t>𝑦</m:t>
                    </m:r>
                    <m:r>
                      <a:rPr lang="en-ZA" sz="1800" b="0" i="1" smtClean="0">
                        <a:latin typeface="Cambria Math"/>
                      </a:rPr>
                      <m:t>=1−3</m:t>
                    </m:r>
                    <m:r>
                      <a:rPr lang="en-ZA" sz="18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ZA" sz="1800" b="1" i="1" dirty="0" smtClean="0">
                    <a:latin typeface="Cambria" pitchFamily="18" charset="0"/>
                    <a:ea typeface="Cambria" pitchFamily="18" charset="0"/>
                  </a:rPr>
                  <a:t>……..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ZA" sz="1800" b="0" i="1" dirty="0" smtClean="0">
                            <a:latin typeface="Cambria Math"/>
                            <a:ea typeface="Cambria" pitchFamily="18" charset="0"/>
                          </a:rPr>
                        </m:ctrlPr>
                      </m:dPr>
                      <m:e>
                        <m:r>
                          <a:rPr lang="en-ZA" sz="1800" b="0" i="0" dirty="0" smtClean="0">
                            <a:latin typeface="Cambria Math"/>
                            <a:ea typeface="Cambria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n-ZA" sz="1800" b="0" i="1" dirty="0" smtClean="0">
                  <a:latin typeface="Cambria" pitchFamily="18" charset="0"/>
                  <a:ea typeface="Cambria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i="1">
                        <a:latin typeface="Cambria Math"/>
                      </a:rPr>
                      <m:t>2</m:t>
                    </m:r>
                    <m:r>
                      <a:rPr lang="en-ZA" sz="1800" i="1">
                        <a:latin typeface="Cambria Math"/>
                      </a:rPr>
                      <m:t>𝑥</m:t>
                    </m:r>
                    <m:r>
                      <a:rPr lang="en-ZA" sz="1800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ZA" sz="1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1800" b="0" i="1" smtClean="0">
                            <a:latin typeface="Cambria Math"/>
                          </a:rPr>
                          <m:t>1−3</m:t>
                        </m:r>
                        <m:r>
                          <a:rPr lang="en-ZA" sz="1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ZA" sz="1800" i="1">
                        <a:latin typeface="Cambria Math"/>
                      </a:rPr>
                      <m:t>=2</m:t>
                    </m:r>
                  </m:oMath>
                </a14:m>
                <a:r>
                  <a:rPr lang="en-ZA" sz="180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ZA" sz="1800" b="0" dirty="0" smtClean="0"/>
                  <a:t>    </a:t>
                </a: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</a:rPr>
                      <m:t>2</m:t>
                    </m:r>
                    <m:r>
                      <a:rPr lang="en-ZA" sz="1800" b="0" i="1" smtClean="0">
                        <a:latin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</a:rPr>
                      <m:t>−1+3</m:t>
                    </m:r>
                    <m:r>
                      <a:rPr lang="en-ZA" sz="1800" b="0" i="1" smtClean="0">
                        <a:latin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en-ZA" sz="1800" b="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ZA" sz="1800" b="0" dirty="0" smtClean="0"/>
                  <a:t>                      </a:t>
                </a: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</a:rPr>
                      <m:t>5</m:t>
                    </m:r>
                    <m:r>
                      <a:rPr lang="en-ZA" sz="1800" b="0" i="1" smtClean="0">
                        <a:latin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</a:rPr>
                      <m:t>=3</m:t>
                    </m:r>
                  </m:oMath>
                </a14:m>
                <a:r>
                  <a:rPr lang="en-ZA" sz="1800" b="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ZA" sz="1800" b="0" dirty="0" smtClean="0">
                    <a:ea typeface="Cambria Math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sz="1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sz="18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sz="1800" dirty="0" smtClean="0">
                    <a:latin typeface="Cambria" pitchFamily="18" charset="0"/>
                    <a:ea typeface="Cambria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sz="1800" i="1">
                        <a:latin typeface="Cambria Math"/>
                      </a:rPr>
                      <m:t>𝑦</m:t>
                    </m:r>
                    <m:r>
                      <a:rPr lang="en-ZA" sz="1800" i="1">
                        <a:latin typeface="Cambria Math"/>
                      </a:rPr>
                      <m:t>=1−3</m:t>
                    </m:r>
                    <m:r>
                      <a:rPr lang="en-ZA" sz="1800" i="1">
                        <a:latin typeface="Cambria Math"/>
                      </a:rPr>
                      <m:t>𝑥</m:t>
                    </m:r>
                    <m:r>
                      <a:rPr lang="en-ZA" sz="1800" b="0" i="1" smtClean="0">
                        <a:latin typeface="Cambria Math"/>
                      </a:rPr>
                      <m:t>=1−3</m:t>
                    </m:r>
                    <m:d>
                      <m:dPr>
                        <m:ctrlPr>
                          <a:rPr lang="en-ZA" sz="1800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sz="18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ZA" sz="18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r>
                  <a:rPr lang="en-ZA" sz="1800" b="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ZA" sz="1800" b="0" dirty="0" smtClean="0"/>
                  <a:t>                     </a:t>
                </a: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</a:rPr>
                      <m:t>=1−</m:t>
                    </m:r>
                    <m:f>
                      <m:fPr>
                        <m:ctrlPr>
                          <a:rPr lang="en-ZA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ZA" sz="18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ZA" sz="1800" b="0" dirty="0" smtClean="0"/>
                  <a:t>                      </a:t>
                </a:r>
                <a14:m>
                  <m:oMath xmlns:m="http://schemas.openxmlformats.org/officeDocument/2006/math">
                    <m:r>
                      <a:rPr lang="en-ZA" sz="18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ZA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sz="1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ZA" sz="18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sz="1800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endParaRPr lang="en-ZA" sz="1800" dirty="0">
                  <a:latin typeface="Cambria" pitchFamily="18" charset="0"/>
                  <a:ea typeface="Cambria" pitchFamily="18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735286" y="816429"/>
                <a:ext cx="6618514" cy="5360534"/>
              </a:xfrm>
              <a:blipFill rotWithShape="1">
                <a:blip r:embed="rId5"/>
                <a:stretch>
                  <a:fillRect l="-829" t="-113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32246"/>
                  </p:ext>
                </p:extLst>
              </p:nvPr>
            </p:nvGraphicFramePr>
            <p:xfrm>
              <a:off x="7532914" y="948266"/>
              <a:ext cx="3998686" cy="25614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998686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ZA" i="1" dirty="0" smtClean="0">
                              <a:latin typeface="Cambria" pitchFamily="18" charset="0"/>
                              <a:ea typeface="Cambria" pitchFamily="18" charset="0"/>
                            </a:rPr>
                            <a:t>Checking: </a:t>
                          </a:r>
                        </a:p>
                        <a:p>
                          <a:endParaRPr lang="en-ZA" i="1" dirty="0" smtClean="0">
                            <a:latin typeface="Cambria" pitchFamily="18" charset="0"/>
                            <a:ea typeface="Cambria" pitchFamily="18" charset="0"/>
                          </a:endParaRPr>
                        </a:p>
                        <a:p>
                          <a:r>
                            <a:rPr lang="en-ZA" sz="1800" b="0" dirty="0" smtClean="0"/>
                            <a:t>            </a:t>
                          </a:r>
                          <a14:m>
                            <m:oMath xmlns:m="http://schemas.openxmlformats.org/officeDocument/2006/math">
                              <m:r>
                                <a:rPr lang="en-ZA" sz="18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r>
                            <a:rPr lang="en-ZA" i="1" dirty="0" smtClean="0">
                              <a:latin typeface="Cambria" pitchFamily="18" charset="0"/>
                              <a:ea typeface="Cambria" pitchFamily="18" charset="0"/>
                            </a:rPr>
                            <a:t> </a:t>
                          </a: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ZA" sz="1800" b="0" i="1" smtClean="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ZA" sz="18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ZA" sz="18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ZA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ZA" sz="1800" b="0" i="1" smtClean="0">
                                          <a:latin typeface="Cambria Math"/>
                                          <a:ea typeface="Cambria Math"/>
                                        </a:rPr>
                                        <m:t>5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ZA" sz="1800" b="0" i="1" smtClean="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ZA" sz="18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ZA" sz="1800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ZA" sz="1800" b="0" i="1" smtClean="0">
                                          <a:latin typeface="Cambria Math"/>
                                        </a:rPr>
                                        <m:t>4</m:t>
                                      </m:r>
                                    </m:num>
                                    <m:den>
                                      <m:r>
                                        <a:rPr lang="en-ZA" sz="1800" b="0" i="1" smtClean="0">
                                          <a:latin typeface="Cambria Math"/>
                                        </a:rPr>
                                        <m:t>5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ZA" sz="1800" b="0" i="1" smtClean="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r>
                            <a:rPr lang="en-ZA" sz="1800" b="0" i="1" dirty="0" smtClean="0">
                              <a:latin typeface="Cambria Math"/>
                            </a:rPr>
                            <a:t> </a:t>
                          </a:r>
                        </a:p>
                        <a:p>
                          <a:endParaRPr lang="en-ZA" sz="1600" b="0" i="1" dirty="0" smtClean="0">
                            <a:latin typeface="Cambria Math"/>
                          </a:endParaRPr>
                        </a:p>
                        <a:p>
                          <a:r>
                            <a:rPr lang="en-ZA" sz="1800" b="0" dirty="0" smtClean="0"/>
                            <a:t>  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ZA" sz="1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ZA" sz="18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ZA" sz="1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ZA" sz="1800" b="0" i="1" smtClean="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r>
                            <a:rPr lang="en-ZA" sz="1800" b="0" i="1" dirty="0" smtClean="0">
                              <a:latin typeface="Cambria Math"/>
                            </a:rPr>
                            <a:t> </a:t>
                          </a:r>
                        </a:p>
                        <a:p>
                          <a:r>
                            <a:rPr lang="en-ZA" sz="1400" b="0" dirty="0" smtClean="0"/>
                            <a:t>                     </a:t>
                          </a:r>
                          <a:endParaRPr lang="en-ZA" sz="1800" b="0" dirty="0" smtClean="0"/>
                        </a:p>
                        <a:p>
                          <a:r>
                            <a:rPr lang="en-ZA" sz="1800" b="0" dirty="0" smtClean="0"/>
                            <a:t>        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ZA" sz="1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ZA" sz="1800" b="0" i="1" smtClean="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r>
                            <a:rPr lang="en-ZA" i="1" dirty="0" smtClean="0">
                              <a:latin typeface="Cambria" pitchFamily="18" charset="0"/>
                              <a:ea typeface="Cambria" pitchFamily="18" charset="0"/>
                            </a:rPr>
                            <a:t> </a:t>
                          </a:r>
                          <a:endParaRPr lang="en-ZA" i="1" dirty="0">
                            <a:latin typeface="Cambria" pitchFamily="18" charset="0"/>
                            <a:ea typeface="Cambria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32246"/>
                  </p:ext>
                </p:extLst>
              </p:nvPr>
            </p:nvGraphicFramePr>
            <p:xfrm>
              <a:off x="7532914" y="948266"/>
              <a:ext cx="3998686" cy="25614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998686"/>
                  </a:tblGrid>
                  <a:tr h="2561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152" t="-1429" b="-1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517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96387" y="412572"/>
                <a:ext cx="3425553" cy="4410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b="0" dirty="0" smtClean="0"/>
                  <a:t>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8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+2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=46……….</m:t>
                    </m:r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100" b="0" i="1" dirty="0" smtClean="0">
                  <a:latin typeface="Cambria Math"/>
                </a:endParaRPr>
              </a:p>
              <a:p>
                <a:r>
                  <a:rPr lang="en-ZA" b="0" dirty="0" smtClean="0"/>
                  <a:t>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7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+3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=47……….</m:t>
                    </m:r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ZA" b="0" dirty="0" smtClean="0"/>
                  <a:t> </a:t>
                </a:r>
              </a:p>
              <a:p>
                <a:endParaRPr lang="en-ZA" sz="1100" b="0" dirty="0" smtClean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ZA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ZA" sz="2000" b="0" i="1" smtClean="0">
                        <a:latin typeface="Cambria Math"/>
                        <a:ea typeface="Cambria Math"/>
                      </a:rPr>
                      <m:t>×3                (2)×2</m:t>
                    </m:r>
                  </m:oMath>
                </a14:m>
                <a:r>
                  <a:rPr lang="en-ZA" dirty="0" smtClean="0"/>
                  <a:t>  </a:t>
                </a:r>
              </a:p>
              <a:p>
                <a:endParaRPr lang="en-ZA" sz="1200" dirty="0"/>
              </a:p>
              <a:p>
                <a14:m>
                  <m:oMath xmlns:m="http://schemas.openxmlformats.org/officeDocument/2006/math">
                    <m:r>
                      <a:rPr lang="en-ZA" sz="2000" i="1" smtClean="0">
                        <a:latin typeface="Cambria Math"/>
                      </a:rPr>
                      <m:t>2</m:t>
                    </m:r>
                    <m:r>
                      <a:rPr lang="en-ZA" sz="2000" b="0" i="1" smtClean="0">
                        <a:latin typeface="Cambria Math"/>
                      </a:rPr>
                      <m:t>4</m:t>
                    </m:r>
                    <m:r>
                      <a:rPr lang="en-ZA" sz="2000" i="1">
                        <a:latin typeface="Cambria Math"/>
                      </a:rPr>
                      <m:t>𝑥</m:t>
                    </m:r>
                    <m:r>
                      <a:rPr lang="en-ZA" sz="2000" i="1">
                        <a:latin typeface="Cambria Math"/>
                      </a:rPr>
                      <m:t>+6</m:t>
                    </m:r>
                    <m:r>
                      <a:rPr lang="en-ZA" sz="2000" i="1">
                        <a:latin typeface="Cambria Math"/>
                      </a:rPr>
                      <m:t>𝑦</m:t>
                    </m:r>
                    <m:r>
                      <a:rPr lang="en-ZA" sz="2000" i="1">
                        <a:latin typeface="Cambria Math"/>
                      </a:rPr>
                      <m:t>=138……….</m:t>
                    </m:r>
                    <m:d>
                      <m:dPr>
                        <m:ctrlPr>
                          <a:rPr lang="en-ZA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i="1">
                            <a:latin typeface="Cambria Math"/>
                          </a:rPr>
                          <m:t>1</m:t>
                        </m:r>
                        <m:r>
                          <a:rPr lang="en-ZA" sz="2000" b="0" i="1" smtClean="0">
                            <a:latin typeface="Cambria Math"/>
                          </a:rPr>
                          <m:t>.1</m:t>
                        </m:r>
                      </m:e>
                    </m:d>
                  </m:oMath>
                </a14:m>
                <a:r>
                  <a:rPr lang="en-ZA" sz="2000" i="1" dirty="0" smtClean="0">
                    <a:latin typeface="Cambria Math"/>
                  </a:rPr>
                  <a:t> </a:t>
                </a:r>
                <a:endParaRPr lang="en-ZA" sz="2000" i="1" dirty="0">
                  <a:latin typeface="Cambria Math"/>
                </a:endParaRPr>
              </a:p>
              <a:p>
                <a:endParaRPr lang="en-ZA" sz="1100" i="1" dirty="0">
                  <a:latin typeface="Cambria Math"/>
                </a:endParaRPr>
              </a:p>
              <a:p>
                <a:r>
                  <a:rPr lang="en-ZA" sz="2000" dirty="0"/>
                  <a:t> </a:t>
                </a:r>
                <a14:m>
                  <m:oMath xmlns:m="http://schemas.openxmlformats.org/officeDocument/2006/math">
                    <m:r>
                      <a:rPr lang="en-ZA" sz="2000" i="1" dirty="0" smtClean="0">
                        <a:latin typeface="Cambria Math"/>
                      </a:rPr>
                      <m:t>1</m:t>
                    </m:r>
                    <m:r>
                      <a:rPr lang="en-ZA" sz="2000" b="0" i="1" dirty="0" smtClean="0">
                        <a:latin typeface="Cambria Math"/>
                      </a:rPr>
                      <m:t>4</m:t>
                    </m:r>
                    <m:r>
                      <a:rPr lang="en-ZA" sz="2000" i="1">
                        <a:latin typeface="Cambria Math"/>
                      </a:rPr>
                      <m:t>𝑥</m:t>
                    </m:r>
                    <m:r>
                      <a:rPr lang="en-ZA" sz="2000" i="1">
                        <a:latin typeface="Cambria Math"/>
                      </a:rPr>
                      <m:t>+6</m:t>
                    </m:r>
                    <m:r>
                      <a:rPr lang="en-ZA" sz="2000" i="1">
                        <a:latin typeface="Cambria Math"/>
                      </a:rPr>
                      <m:t>𝑦</m:t>
                    </m:r>
                    <m:r>
                      <a:rPr lang="en-ZA" sz="2000" i="1">
                        <a:latin typeface="Cambria Math"/>
                      </a:rPr>
                      <m:t>=94……….</m:t>
                    </m:r>
                    <m:d>
                      <m:dPr>
                        <m:ctrlPr>
                          <a:rPr lang="en-ZA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i="1">
                            <a:latin typeface="Cambria Math"/>
                          </a:rPr>
                          <m:t>2</m:t>
                        </m:r>
                        <m:r>
                          <a:rPr lang="en-ZA" sz="2000" b="0" i="1" smtClean="0">
                            <a:latin typeface="Cambria Math"/>
                          </a:rPr>
                          <m:t>.1</m:t>
                        </m:r>
                      </m:e>
                    </m:d>
                  </m:oMath>
                </a14:m>
                <a:r>
                  <a:rPr lang="en-ZA" sz="2000" dirty="0"/>
                  <a:t> </a:t>
                </a:r>
              </a:p>
              <a:p>
                <a:endParaRPr lang="en-ZA" sz="11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  <a:ea typeface="Cambria Math"/>
                        </a:rPr>
                        <m:t>1.1−2.1</m:t>
                      </m:r>
                    </m:oMath>
                  </m:oMathPara>
                </a14:m>
                <a:endParaRPr lang="en-ZA" dirty="0" smtClean="0"/>
              </a:p>
              <a:p>
                <a:endParaRPr lang="en-ZA" sz="1200" dirty="0" smtClean="0"/>
              </a:p>
              <a:p>
                <a:r>
                  <a:rPr lang="en-ZA" dirty="0" smtClean="0"/>
                  <a:t> </a:t>
                </a:r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1</m:t>
                    </m:r>
                    <m:r>
                      <a:rPr lang="en-ZA" b="0" i="1" smtClean="0">
                        <a:latin typeface="Cambria Math"/>
                      </a:rPr>
                      <m:t>0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=44</m:t>
                    </m:r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200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44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den>
                    </m:f>
                  </m:oMath>
                </a14:m>
                <a:endParaRPr lang="en-ZA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</a:t>
                </a:r>
              </a:p>
              <a:p>
                <a:r>
                  <a:rPr lang="en-ZA" dirty="0">
                    <a:ea typeface="Cambria Math"/>
                  </a:rPr>
                  <a:t> </a:t>
                </a:r>
                <a:r>
                  <a:rPr lang="en-ZA" dirty="0" smtClean="0"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22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387" y="412572"/>
                <a:ext cx="3425553" cy="4410375"/>
              </a:xfrm>
              <a:prstGeom prst="rect">
                <a:avLst/>
              </a:prstGeom>
              <a:blipFill rotWithShape="1">
                <a:blip r:embed="rId4"/>
                <a:stretch>
                  <a:fillRect l="-1779" t="-968" r="-249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639019" y="795048"/>
                <a:ext cx="2700923" cy="44642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ZA" dirty="0" smtClean="0"/>
                  <a:t> </a:t>
                </a:r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8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  <m:r>
                      <a:rPr lang="en-ZA" i="1" smtClean="0">
                        <a:latin typeface="Cambria Math"/>
                      </a:rPr>
                      <m:t>+2</m:t>
                    </m:r>
                    <m:r>
                      <a:rPr lang="en-ZA" i="1" smtClean="0">
                        <a:latin typeface="Cambria Math"/>
                      </a:rPr>
                      <m:t>𝑦</m:t>
                    </m:r>
                    <m:r>
                      <a:rPr lang="en-ZA" i="1" smtClean="0">
                        <a:latin typeface="Cambria Math"/>
                      </a:rPr>
                      <m:t>=46</m:t>
                    </m:r>
                  </m:oMath>
                </a14:m>
                <a:endParaRPr lang="en-ZA" i="1" dirty="0" smtClean="0">
                  <a:latin typeface="Cambria Math"/>
                </a:endParaRPr>
              </a:p>
              <a:p>
                <a:endParaRPr lang="en-ZA" sz="1400" i="1" dirty="0" smtClean="0">
                  <a:latin typeface="Cambria Math"/>
                </a:endParaRPr>
              </a:p>
              <a:p>
                <a:r>
                  <a:rPr lang="en-ZA" dirty="0" smtClean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8</m:t>
                    </m:r>
                    <m:d>
                      <m:dPr>
                        <m:ctrlPr>
                          <a:rPr lang="en-ZA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b="0" i="1" smtClean="0">
                                <a:latin typeface="Cambria Math"/>
                              </a:rPr>
                              <m:t>22</m:t>
                            </m:r>
                          </m:num>
                          <m:den>
                            <m:r>
                              <a:rPr lang="en-ZA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e>
                    </m:d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=46</m:t>
                    </m:r>
                  </m:oMath>
                </a14:m>
                <a:endParaRPr lang="en-ZA" i="1" dirty="0" smtClean="0">
                  <a:latin typeface="Cambria Math"/>
                </a:endParaRPr>
              </a:p>
              <a:p>
                <a:endParaRPr lang="en-ZA" sz="1200" i="1" dirty="0" smtClean="0">
                  <a:latin typeface="Cambria Math"/>
                </a:endParaRPr>
              </a:p>
              <a:p>
                <a:r>
                  <a:rPr lang="en-ZA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176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ZA" b="0" i="1" smtClean="0">
                        <a:latin typeface="Cambria Math"/>
                      </a:rPr>
                      <m:t>+2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=46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:endParaRPr lang="en-ZA" sz="1200" b="0" i="1" dirty="0" smtClean="0">
                  <a:latin typeface="Cambria Math"/>
                </a:endParaRPr>
              </a:p>
              <a:p>
                <a:r>
                  <a:rPr lang="en-ZA" b="0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2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=46−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176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endParaRPr lang="en-ZA" sz="1100" i="1" dirty="0" smtClean="0">
                  <a:latin typeface="Cambria Math"/>
                </a:endParaRPr>
              </a:p>
              <a:p>
                <a:r>
                  <a:rPr lang="en-ZA" b="0" dirty="0" smtClean="0"/>
                  <a:t> 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54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ZA" i="1" dirty="0" smtClean="0">
                  <a:latin typeface="Cambria Math"/>
                </a:endParaRPr>
              </a:p>
              <a:p>
                <a:endParaRPr lang="en-ZA" sz="1200" i="1" dirty="0" smtClean="0">
                  <a:latin typeface="Cambria Math"/>
                </a:endParaRPr>
              </a:p>
              <a:p>
                <a:r>
                  <a:rPr lang="en-ZA" dirty="0" smtClean="0">
                    <a:ea typeface="Cambria Math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54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ZA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ZA" b="0" i="1" dirty="0" smtClean="0">
                    <a:latin typeface="Cambria Math"/>
                    <a:ea typeface="Cambria Math"/>
                  </a:rPr>
                  <a:t> </a:t>
                </a:r>
              </a:p>
              <a:p>
                <a:endParaRPr lang="en-ZA" sz="1200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54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ZA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ZA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ZA" i="1" dirty="0" smtClean="0">
                    <a:latin typeface="Cambria Math"/>
                    <a:ea typeface="Cambria Math"/>
                  </a:rPr>
                  <a:t> </a:t>
                </a:r>
              </a:p>
              <a:p>
                <a:endParaRPr lang="en-ZA" sz="120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27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019" y="795048"/>
                <a:ext cx="2700923" cy="4464299"/>
              </a:xfrm>
              <a:prstGeom prst="rect">
                <a:avLst/>
              </a:prstGeom>
              <a:blipFill rotWithShape="1">
                <a:blip r:embed="rId5"/>
                <a:stretch>
                  <a:fillRect l="-1806" t="-95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93854316"/>
                  </p:ext>
                </p:extLst>
              </p:nvPr>
            </p:nvGraphicFramePr>
            <p:xfrm>
              <a:off x="9775372" y="2123923"/>
              <a:ext cx="1513114" cy="48495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13114"/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ZA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230−</m:t>
                                  </m:r>
                                  <m:r>
                                    <a:rPr lang="en-ZA" i="1">
                                      <a:latin typeface="Cambria Math"/>
                                    </a:rPr>
                                    <m:t>176</m:t>
                                  </m:r>
                                </m:num>
                                <m:den>
                                  <m:r>
                                    <a:rPr lang="en-ZA" i="1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ZA" b="0" i="1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ZA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54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ZA" b="0" i="0" smtClean="0">
                                  <a:latin typeface="Cambria Math"/>
                                </a:rPr>
                                <m:t> </m:t>
                              </m:r>
                            </m:oMath>
                          </a14:m>
                          <a:r>
                            <a:rPr lang="en-ZA" dirty="0" smtClean="0"/>
                            <a:t> </a:t>
                          </a: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93854316"/>
                  </p:ext>
                </p:extLst>
              </p:nvPr>
            </p:nvGraphicFramePr>
            <p:xfrm>
              <a:off x="9775372" y="2123923"/>
              <a:ext cx="1513114" cy="48495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13114"/>
                  </a:tblGrid>
                  <a:tr h="4849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403" b="-75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Oval 4"/>
          <p:cNvSpPr/>
          <p:nvPr/>
        </p:nvSpPr>
        <p:spPr>
          <a:xfrm>
            <a:off x="8077200" y="2471540"/>
            <a:ext cx="1066800" cy="52348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7" name="Straight Arrow Connector 6"/>
          <p:cNvCxnSpPr>
            <a:endCxn id="4" idx="1"/>
          </p:cNvCxnSpPr>
          <p:nvPr/>
        </p:nvCxnSpPr>
        <p:spPr>
          <a:xfrm flipV="1">
            <a:off x="9144000" y="2366398"/>
            <a:ext cx="631372" cy="2513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65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16429" y="517482"/>
                <a:ext cx="4169228" cy="5234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8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  <m:r>
                      <a:rPr lang="en-ZA" i="1" smtClean="0">
                        <a:latin typeface="Cambria Math"/>
                      </a:rPr>
                      <m:t>+2</m:t>
                    </m:r>
                    <m:r>
                      <a:rPr lang="en-ZA" i="1" smtClean="0">
                        <a:latin typeface="Cambria Math"/>
                      </a:rPr>
                      <m:t>𝑦</m:t>
                    </m:r>
                    <m:r>
                      <a:rPr lang="en-ZA" i="1" smtClean="0">
                        <a:latin typeface="Cambria Math"/>
                      </a:rPr>
                      <m:t>=46……….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  <a:endParaRPr lang="en-ZA" i="1" dirty="0">
                  <a:latin typeface="Cambria Math"/>
                </a:endParaRPr>
              </a:p>
              <a:p>
                <a:endParaRPr lang="en-ZA" sz="1100" i="1" dirty="0">
                  <a:latin typeface="Cambria Math"/>
                </a:endParaRPr>
              </a:p>
              <a:p>
                <a:r>
                  <a:rPr lang="en-ZA" dirty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7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+3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=47……….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ZA" dirty="0"/>
                  <a:t> </a:t>
                </a:r>
                <a:endParaRPr lang="en-ZA" dirty="0" smtClean="0"/>
              </a:p>
              <a:p>
                <a:endParaRPr lang="en-ZA" dirty="0"/>
              </a:p>
              <a:p>
                <a:r>
                  <a:rPr lang="en-ZA" dirty="0" smtClean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8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=46</m:t>
                    </m:r>
                  </m:oMath>
                </a14:m>
                <a:endParaRPr lang="en-ZA" i="1" dirty="0" smtClean="0">
                  <a:latin typeface="Cambria Math"/>
                </a:endParaRPr>
              </a:p>
              <a:p>
                <a:endParaRPr lang="en-ZA" sz="1100" i="1" dirty="0" smtClean="0">
                  <a:latin typeface="Cambria Math"/>
                </a:endParaRPr>
              </a:p>
              <a:p>
                <a:r>
                  <a:rPr lang="en-ZA" b="0" dirty="0" smtClean="0"/>
                  <a:t>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2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=46−8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200" b="0" i="1" dirty="0" smtClean="0">
                  <a:latin typeface="Cambria Math"/>
                </a:endParaRPr>
              </a:p>
              <a:p>
                <a:r>
                  <a:rPr lang="en-ZA" b="0" dirty="0" smtClean="0"/>
                  <a:t>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=23−4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……….(3)</m:t>
                    </m:r>
                  </m:oMath>
                </a14:m>
                <a:endParaRPr lang="en-ZA" dirty="0" smtClean="0"/>
              </a:p>
              <a:p>
                <a:endParaRPr lang="en-ZA" sz="1600" dirty="0" smtClean="0"/>
              </a:p>
              <a:p>
                <a:r>
                  <a:rPr lang="en-ZA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7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+3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=47</m:t>
                    </m:r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7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+3(23−4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)</m:t>
                    </m:r>
                    <m:r>
                      <a:rPr lang="en-ZA" i="1">
                        <a:latin typeface="Cambria Math"/>
                      </a:rPr>
                      <m:t>=47</m:t>
                    </m:r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endParaRPr lang="en-ZA" sz="1200" i="1" dirty="0" smtClean="0">
                  <a:latin typeface="Cambria Math"/>
                </a:endParaRPr>
              </a:p>
              <a:p>
                <a:r>
                  <a:rPr lang="en-ZA" dirty="0" smtClean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7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+69−12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=47</m:t>
                    </m:r>
                  </m:oMath>
                </a14:m>
                <a:endParaRPr lang="en-ZA" i="1" dirty="0" smtClean="0">
                  <a:latin typeface="Cambria Math"/>
                </a:endParaRPr>
              </a:p>
              <a:p>
                <a:endParaRPr lang="en-ZA" sz="1200" b="0" dirty="0" smtClean="0"/>
              </a:p>
              <a:p>
                <a:r>
                  <a:rPr lang="en-ZA" b="0" dirty="0" smtClean="0"/>
                  <a:t>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−5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=−22</m:t>
                    </m:r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100" b="0" i="1" dirty="0" smtClean="0">
                  <a:latin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−22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</m:den>
                    </m:f>
                  </m:oMath>
                </a14:m>
                <a:endParaRPr lang="en-ZA" b="0" i="1" dirty="0" smtClean="0">
                  <a:latin typeface="Cambria Math"/>
                  <a:ea typeface="Cambria Math"/>
                </a:endParaRPr>
              </a:p>
              <a:p>
                <a:endParaRPr lang="en-ZA" sz="1200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22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ZA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429" y="517482"/>
                <a:ext cx="4169228" cy="5234253"/>
              </a:xfrm>
              <a:prstGeom prst="rect">
                <a:avLst/>
              </a:prstGeom>
              <a:blipFill rotWithShape="1">
                <a:blip r:embed="rId4"/>
                <a:stretch>
                  <a:fillRect l="-1316" t="-69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365682" y="816820"/>
                <a:ext cx="2473517" cy="2768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𝑦</m:t>
                    </m:r>
                    <m:r>
                      <a:rPr lang="en-ZA" i="1" smtClean="0">
                        <a:latin typeface="Cambria Math"/>
                      </a:rPr>
                      <m:t>=23−4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endParaRPr lang="en-ZA" sz="1100" i="1" dirty="0" smtClean="0">
                  <a:latin typeface="Cambria Math"/>
                </a:endParaRPr>
              </a:p>
              <a:p>
                <a:r>
                  <a:rPr lang="en-ZA" b="0" dirty="0" smtClean="0"/>
                  <a:t>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=23−4</m:t>
                    </m:r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b="0" i="1" smtClean="0">
                                <a:latin typeface="Cambria Math"/>
                              </a:rPr>
                              <m:t>22</m:t>
                            </m:r>
                          </m:num>
                          <m:den>
                            <m:r>
                              <a:rPr lang="en-ZA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100" b="0" i="1" dirty="0" smtClean="0">
                  <a:latin typeface="Cambria Math"/>
                </a:endParaRPr>
              </a:p>
              <a:p>
                <a:r>
                  <a:rPr lang="en-ZA" b="0" dirty="0" smtClean="0"/>
                  <a:t>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=23−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88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200" i="1" dirty="0">
                  <a:latin typeface="Cambria Math"/>
                </a:endParaRPr>
              </a:p>
              <a:p>
                <a:r>
                  <a:rPr lang="en-ZA" b="0" dirty="0" smtClean="0"/>
                  <a:t>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115−</m:t>
                        </m:r>
                        <m:r>
                          <a:rPr lang="en-ZA" i="1">
                            <a:latin typeface="Cambria Math"/>
                          </a:rPr>
                          <m:t>88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200" b="0" i="1" dirty="0" smtClean="0">
                  <a:latin typeface="Cambria Math"/>
                </a:endParaRPr>
              </a:p>
              <a:p>
                <a:r>
                  <a:rPr lang="en-ZA" b="0" dirty="0" smtClean="0"/>
                  <a:t>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27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682" y="816820"/>
                <a:ext cx="2473517" cy="2768322"/>
              </a:xfrm>
              <a:prstGeom prst="rect">
                <a:avLst/>
              </a:prstGeom>
              <a:blipFill rotWithShape="1">
                <a:blip r:embed="rId5"/>
                <a:stretch>
                  <a:fillRect l="-1970" t="-132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803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1"/>
            <a:ext cx="10310308" cy="174170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.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1"/>
              </p:nvPr>
            </p:nvSpPr>
            <p:spPr>
              <a:xfrm>
                <a:off x="731520" y="206830"/>
                <a:ext cx="5288280" cy="647041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ZA" dirty="0"/>
                  <a:t>5</a:t>
                </a:r>
                <a:r>
                  <a:rPr lang="en-ZA" i="1" dirty="0"/>
                  <a:t>x</a:t>
                </a:r>
                <a:r>
                  <a:rPr lang="en-ZA" dirty="0"/>
                  <a:t> + 3</a:t>
                </a:r>
                <a:r>
                  <a:rPr lang="en-ZA" i="1" dirty="0"/>
                  <a:t>y</a:t>
                </a:r>
                <a:r>
                  <a:rPr lang="en-ZA" dirty="0"/>
                  <a:t> = 27……….(1)</a:t>
                </a:r>
              </a:p>
              <a:p>
                <a:r>
                  <a:rPr lang="en-ZA" dirty="0"/>
                  <a:t>2</a:t>
                </a:r>
                <a:r>
                  <a:rPr lang="en-ZA" i="1" dirty="0"/>
                  <a:t>x</a:t>
                </a:r>
                <a:r>
                  <a:rPr lang="en-ZA" dirty="0"/>
                  <a:t> – 3</a:t>
                </a:r>
                <a:r>
                  <a:rPr lang="en-ZA" i="1" dirty="0"/>
                  <a:t>y</a:t>
                </a:r>
                <a:r>
                  <a:rPr lang="en-ZA" dirty="0"/>
                  <a:t> = 15………..(2</a:t>
                </a:r>
                <a:r>
                  <a:rPr lang="en-ZA" dirty="0" smtClean="0"/>
                  <a:t>)</a:t>
                </a:r>
              </a:p>
              <a:p>
                <a:pPr marL="0" indent="0">
                  <a:buNone/>
                </a:pPr>
                <a:endParaRPr lang="en-ZA" sz="1900" dirty="0"/>
              </a:p>
              <a:p>
                <a:r>
                  <a:rPr lang="en-ZA" b="1" i="1" u="sng" dirty="0"/>
                  <a:t>by substitution</a:t>
                </a:r>
                <a:r>
                  <a:rPr lang="en-ZA" b="1" i="1" dirty="0"/>
                  <a:t>: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ZA" dirty="0"/>
                  <a:t>2</a:t>
                </a:r>
                <a:r>
                  <a:rPr lang="en-ZA" i="1" dirty="0"/>
                  <a:t>x</a:t>
                </a:r>
                <a:r>
                  <a:rPr lang="en-ZA" dirty="0"/>
                  <a:t> – 3</a:t>
                </a:r>
                <a:r>
                  <a:rPr lang="en-ZA" i="1" dirty="0"/>
                  <a:t>y</a:t>
                </a:r>
                <a:r>
                  <a:rPr lang="en-ZA" dirty="0"/>
                  <a:t> = 15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−3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=15−2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=−5+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r>
                  <a:rPr lang="en-ZA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 + 3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−5+</m:t>
                        </m:r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/>
                              </a:rPr>
                              <m:t>2</m:t>
                            </m:r>
                            <m:r>
                              <a:rPr lang="en-ZA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en-ZA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ZA" i="1">
                        <a:latin typeface="Cambria Math"/>
                      </a:rPr>
                      <m:t> = 27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−15+2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=27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       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7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=42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   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=6</m:t>
                    </m:r>
                  </m:oMath>
                </a14:m>
                <a:r>
                  <a:rPr lang="en-ZA" dirty="0"/>
                  <a:t> </a:t>
                </a:r>
                <a:endParaRPr lang="en-ZA" dirty="0" smtClean="0"/>
              </a:p>
              <a:p>
                <a:pPr marL="0" indent="0">
                  <a:buNone/>
                </a:pPr>
                <a:endParaRPr lang="en-ZA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=−5+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6</m:t>
                        </m:r>
                      </m:e>
                    </m:d>
                  </m:oMath>
                </a14:m>
                <a:r>
                  <a:rPr lang="en-ZA" dirty="0"/>
                  <a:t>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=−5+4</m:t>
                    </m:r>
                  </m:oMath>
                </a14:m>
                <a:r>
                  <a:rPr lang="en-ZA" dirty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=−1</m:t>
                    </m:r>
                  </m:oMath>
                </a14:m>
                <a:r>
                  <a:rPr lang="en-ZA" dirty="0"/>
                  <a:t> </a:t>
                </a:r>
              </a:p>
              <a:p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731520" y="206830"/>
                <a:ext cx="5288280" cy="6470418"/>
              </a:xfrm>
              <a:blipFill rotWithShape="1">
                <a:blip r:embed="rId4"/>
                <a:stretch>
                  <a:fillRect l="-2304" t="-2074" r="-346" b="-1621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261257"/>
                <a:ext cx="6019800" cy="659674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ZA" b="1" i="1" u="sng" dirty="0"/>
                  <a:t>By elimination</a:t>
                </a:r>
                <a:r>
                  <a:rPr lang="en-ZA" b="1" i="1" dirty="0"/>
                  <a:t>:</a:t>
                </a:r>
                <a:endParaRPr lang="en-ZA" dirty="0"/>
              </a:p>
              <a:p>
                <a:r>
                  <a:rPr lang="en-ZA" dirty="0"/>
                  <a:t>5</a:t>
                </a:r>
                <a:r>
                  <a:rPr lang="en-ZA" i="1" dirty="0"/>
                  <a:t>x</a:t>
                </a:r>
                <a:r>
                  <a:rPr lang="en-ZA" dirty="0"/>
                  <a:t> + 3</a:t>
                </a:r>
                <a:r>
                  <a:rPr lang="en-ZA" i="1" dirty="0"/>
                  <a:t>y</a:t>
                </a:r>
                <a:r>
                  <a:rPr lang="en-ZA" dirty="0"/>
                  <a:t> = 27……….(1</a:t>
                </a:r>
                <a:r>
                  <a:rPr lang="en-ZA" dirty="0" smtClean="0"/>
                  <a:t>)</a:t>
                </a:r>
              </a:p>
              <a:p>
                <a:pPr marL="0" indent="0">
                  <a:buNone/>
                </a:pPr>
                <a:endParaRPr lang="en-ZA" sz="1900" dirty="0"/>
              </a:p>
              <a:p>
                <a:r>
                  <a:rPr lang="en-ZA" dirty="0"/>
                  <a:t>2</a:t>
                </a:r>
                <a:r>
                  <a:rPr lang="en-ZA" i="1" dirty="0"/>
                  <a:t>x</a:t>
                </a:r>
                <a:r>
                  <a:rPr lang="en-ZA" dirty="0"/>
                  <a:t> – 3</a:t>
                </a:r>
                <a:r>
                  <a:rPr lang="en-ZA" i="1" dirty="0"/>
                  <a:t>y</a:t>
                </a:r>
                <a:r>
                  <a:rPr lang="en-ZA" dirty="0"/>
                  <a:t> = 15………(2</a:t>
                </a:r>
                <a:r>
                  <a:rPr lang="en-ZA" dirty="0" smtClean="0"/>
                  <a:t>)</a:t>
                </a:r>
              </a:p>
              <a:p>
                <a:pPr marL="0" indent="0">
                  <a:buNone/>
                </a:pPr>
                <a:endParaRPr lang="en-ZA" sz="1900" dirty="0" smtClean="0"/>
              </a:p>
              <a:p>
                <a:pPr marL="514350" indent="-514350">
                  <a:buAutoNum type="arabicParenBoth"/>
                </a:pPr>
                <a:r>
                  <a:rPr lang="en-ZA" dirty="0" smtClean="0"/>
                  <a:t>+ </a:t>
                </a:r>
                <a:r>
                  <a:rPr lang="en-ZA" dirty="0"/>
                  <a:t>(2</a:t>
                </a:r>
                <a:r>
                  <a:rPr lang="en-ZA" dirty="0" smtClean="0"/>
                  <a:t>)</a:t>
                </a:r>
              </a:p>
              <a:p>
                <a:pPr marL="0" indent="0">
                  <a:buNone/>
                </a:pPr>
                <a:endParaRPr lang="en-ZA" sz="1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7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=42</m:t>
                    </m:r>
                  </m:oMath>
                </a14:m>
                <a:r>
                  <a:rPr lang="en-ZA" dirty="0"/>
                  <a:t> </a:t>
                </a:r>
                <a:endParaRPr lang="en-ZA" dirty="0" smtClean="0"/>
              </a:p>
              <a:p>
                <a:pPr marL="0" indent="0">
                  <a:buNone/>
                </a:pPr>
                <a:endParaRPr lang="en-ZA" sz="19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42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=6</m:t>
                    </m:r>
                  </m:oMath>
                </a14:m>
                <a:r>
                  <a:rPr lang="en-ZA" dirty="0"/>
                  <a:t> </a:t>
                </a:r>
                <a:endParaRPr lang="en-ZA" dirty="0" smtClean="0"/>
              </a:p>
              <a:p>
                <a:pPr marL="0" indent="0">
                  <a:buNone/>
                </a:pPr>
                <a:endParaRPr lang="en-ZA" sz="21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5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6</m:t>
                        </m:r>
                      </m:e>
                    </m:d>
                    <m:r>
                      <a:rPr lang="en-ZA" i="1">
                        <a:latin typeface="Cambria Math"/>
                      </a:rPr>
                      <m:t> + 3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 = 27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30+3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=27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3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=−3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=−1</m:t>
                    </m:r>
                  </m:oMath>
                </a14:m>
                <a:endParaRPr lang="en-ZA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261257"/>
                <a:ext cx="6019800" cy="6596743"/>
              </a:xfrm>
              <a:blipFill rotWithShape="1">
                <a:blip r:embed="rId5"/>
                <a:stretch>
                  <a:fillRect l="-2128" t="-2033" b="-2403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5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785307"/>
          </a:xfrm>
        </p:spPr>
        <p:txBody>
          <a:bodyPr/>
          <a:lstStyle/>
          <a:p>
            <a:r>
              <a:rPr lang="en-ZA" b="1" dirty="0" smtClean="0"/>
              <a:t>Simultaneous Equations</a:t>
            </a:r>
            <a:r>
              <a:rPr lang="en-ZA" dirty="0" smtClean="0"/>
              <a:t>: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871368" y="914400"/>
                <a:ext cx="4980792" cy="5637007"/>
              </a:xfrm>
            </p:spPr>
            <p:txBody>
              <a:bodyPr>
                <a:normAutofit fontScale="55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………………(1)</a:t>
                </a:r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−5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</m:t>
                    </m:r>
                  </m:oMath>
                </a14:m>
                <a:r>
                  <a:rPr lang="en-ZA" dirty="0"/>
                  <a:t> ………………(2)</a:t>
                </a:r>
              </a:p>
              <a:p>
                <a:pPr marL="0" indent="0">
                  <a:buNone/>
                </a:pPr>
                <a:r>
                  <a:rPr lang="en-ZA" b="1" u="sng" dirty="0"/>
                  <a:t>By elimination: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ZA" dirty="0" smtClean="0"/>
                  <a:t>Multiply </a:t>
                </a:r>
                <a:r>
                  <a:rPr lang="en-ZA" dirty="0"/>
                  <a:t>(2) by 2</a:t>
                </a:r>
              </a:p>
              <a:p>
                <a:pPr marL="0" indent="0">
                  <a:buNone/>
                </a:pPr>
                <a:r>
                  <a:rPr lang="en-ZA" dirty="0" smtClean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………………(1)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−10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=30</m:t>
                    </m:r>
                  </m:oMath>
                </a14:m>
                <a:r>
                  <a:rPr lang="en-ZA" dirty="0"/>
                  <a:t>….………..(</a:t>
                </a:r>
                <a:r>
                  <a:rPr lang="en-ZA" dirty="0" smtClean="0"/>
                  <a:t>2.1)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ZA" dirty="0"/>
                  <a:t>(1) – (</a:t>
                </a:r>
                <a:r>
                  <a:rPr lang="en-ZA" dirty="0" smtClean="0"/>
                  <a:t>2.1)</a:t>
                </a:r>
                <a:endParaRPr lang="en-ZA" dirty="0"/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=−5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endParaRPr lang="en-US" dirty="0" smtClean="0"/>
              </a:p>
              <a:p>
                <a:pPr marL="0" indent="0">
                  <a:buNone/>
                </a:pPr>
                <a:r>
                  <a:rPr lang="en-ZA" dirty="0" smtClean="0"/>
                  <a:t>Substitute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r>
                  <a:rPr lang="en-ZA" dirty="0"/>
                  <a:t> in one of the original equations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ZA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d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=25+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155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155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÷2</m:t>
                    </m:r>
                  </m:oMath>
                </a14:m>
                <a:r>
                  <a:rPr lang="en-ZA" dirty="0"/>
                  <a:t> 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155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×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ZA" dirty="0"/>
                  <a:t>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155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71368" y="914400"/>
                <a:ext cx="4980792" cy="5637007"/>
              </a:xfrm>
              <a:blipFill rotWithShape="1">
                <a:blip r:embed="rId4"/>
                <a:stretch>
                  <a:fillRect l="-490" t="-1189" b="-108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91256" y="914400"/>
                <a:ext cx="5500744" cy="5943600"/>
              </a:xfrm>
            </p:spPr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en-ZA" b="1" u="sng" dirty="0" smtClean="0"/>
                  <a:t>By substitution</a:t>
                </a:r>
                <a:endParaRPr lang="en-ZA" dirty="0"/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……………….(1)</a:t>
                </a:r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−5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</m:t>
                    </m:r>
                  </m:oMath>
                </a14:m>
                <a:r>
                  <a:rPr lang="en-ZA" dirty="0"/>
                  <a:t> ……………...(2)</a:t>
                </a:r>
              </a:p>
              <a:p>
                <a:pPr marL="0" indent="0">
                  <a:buNone/>
                </a:pPr>
                <a:r>
                  <a:rPr lang="en-ZA" dirty="0" smtClean="0"/>
                  <a:t>Solve </a:t>
                </a:r>
                <a:r>
                  <a:rPr lang="en-ZA" dirty="0"/>
                  <a:t>for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r>
                  <a:rPr lang="en-ZA" dirty="0"/>
                  <a:t> or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</m:oMath>
                </a14:m>
                <a:r>
                  <a:rPr lang="en-ZA" dirty="0"/>
                  <a:t> in one of the equations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−5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=15+5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r>
                  <a:rPr lang="en-ZA" dirty="0"/>
                  <a:t>……….(3) </a:t>
                </a:r>
                <a:endParaRPr lang="en-ZA" dirty="0" smtClean="0"/>
              </a:p>
              <a:p>
                <a:pPr marL="0" indent="0">
                  <a:buNone/>
                </a:pPr>
                <a:endParaRPr lang="en-ZA" dirty="0"/>
              </a:p>
              <a:p>
                <a:pPr marL="0" indent="0">
                  <a:buNone/>
                </a:pPr>
                <a:r>
                  <a:rPr lang="en-ZA" dirty="0"/>
                  <a:t>Substitute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</m:oMath>
                </a14:m>
                <a:r>
                  <a:rPr lang="en-ZA" dirty="0"/>
                  <a:t> in equation 1</a:t>
                </a:r>
              </a:p>
              <a:p>
                <a:pPr marL="0" indent="0">
                  <a:buNone/>
                </a:pPr>
                <a:r>
                  <a:rPr lang="en-ZA" dirty="0"/>
                  <a:t>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+2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15+5</m:t>
                        </m:r>
                        <m:r>
                          <a:rPr lang="en-ZA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+30+10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=25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+10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=25−30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  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12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=−5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   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Substitute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r>
                  <a:rPr lang="en-ZA" dirty="0"/>
                  <a:t> in (3) to solve for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=15+5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=15+5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ZA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d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=15−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25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180−25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155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91256" y="914400"/>
                <a:ext cx="5500744" cy="5943600"/>
              </a:xfrm>
              <a:blipFill rotWithShape="1">
                <a:blip r:embed="rId5"/>
                <a:stretch>
                  <a:fillRect l="-443" t="-112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05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1105785"/>
          </a:xfrm>
        </p:spPr>
        <p:txBody>
          <a:bodyPr/>
          <a:lstStyle/>
          <a:p>
            <a:pPr algn="ctr"/>
            <a:r>
              <a:rPr lang="en-ZA" b="1" dirty="0" smtClean="0"/>
              <a:t>Simultaneous Equations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409252" y="935665"/>
                <a:ext cx="9944548" cy="5922335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ZA" dirty="0" smtClean="0"/>
                  <a:t>9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+15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=66</m:t>
                    </m:r>
                  </m:oMath>
                </a14:m>
                <a:r>
                  <a:rPr lang="en-ZA" dirty="0"/>
                  <a:t>……………….…….(1)</a:t>
                </a:r>
              </a:p>
              <a:p>
                <a:r>
                  <a:rPr lang="en-ZA" dirty="0"/>
                  <a:t>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10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−15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=15</m:t>
                    </m:r>
                  </m:oMath>
                </a14:m>
                <a:r>
                  <a:rPr lang="en-ZA" dirty="0"/>
                  <a:t>……………………(2)</a:t>
                </a:r>
              </a:p>
              <a:p>
                <a:pPr marL="0" indent="0">
                  <a:buNone/>
                </a:pPr>
                <a:endParaRPr lang="en-ZA" sz="1900" dirty="0"/>
              </a:p>
              <a:p>
                <a:pPr marL="0" indent="0">
                  <a:buNone/>
                </a:pPr>
                <a:r>
                  <a:rPr lang="en-ZA" dirty="0"/>
                  <a:t>(1) + (2)</a:t>
                </a:r>
              </a:p>
              <a:p>
                <a:pPr marL="0" indent="0">
                  <a:buNone/>
                </a:pPr>
                <a:endParaRPr lang="en-ZA" sz="19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19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=81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81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Substitute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𝑥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ZA" dirty="0"/>
                  <a:t> </a:t>
                </a:r>
              </a:p>
              <a:p>
                <a:pPr marL="0" indent="0">
                  <a:buNone/>
                </a:pPr>
                <a:r>
                  <a:rPr lang="en-ZA" dirty="0"/>
                  <a:t>9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/>
                              </a:rPr>
                              <m:t>81</m:t>
                            </m:r>
                          </m:num>
                          <m:den>
                            <m:r>
                              <a:rPr lang="en-ZA" i="1">
                                <a:latin typeface="Cambria Math"/>
                              </a:rPr>
                              <m:t>19</m:t>
                            </m:r>
                          </m:den>
                        </m:f>
                        <m:r>
                          <a:rPr lang="en-ZA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ZA" i="1">
                        <a:latin typeface="Cambria Math"/>
                      </a:rPr>
                      <m:t>+15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=66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729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19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+15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=66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=66−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729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1254−729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525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∴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525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19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÷15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525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285</m:t>
                        </m:r>
                      </m:den>
                    </m:f>
                    <m:r>
                      <a:rPr lang="en-ZA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35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09252" y="935665"/>
                <a:ext cx="9944548" cy="5922335"/>
              </a:xfrm>
              <a:blipFill rotWithShape="1">
                <a:blip r:embed="rId4"/>
                <a:stretch>
                  <a:fillRect l="-490" t="-1646" b="-195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625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44061" y="745587"/>
                <a:ext cx="2934073" cy="3139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</a:rPr>
                        <m:t>4</m:t>
                      </m:r>
                      <m:r>
                        <a:rPr lang="en-ZA" b="0" i="1" smtClean="0">
                          <a:latin typeface="Cambria Math"/>
                        </a:rPr>
                        <m:t>𝑥</m:t>
                      </m:r>
                      <m:r>
                        <a:rPr lang="en-ZA" b="0" i="1" smtClean="0">
                          <a:latin typeface="Cambria Math"/>
                        </a:rPr>
                        <m:t>+3</m:t>
                      </m:r>
                      <m:r>
                        <a:rPr lang="en-ZA" b="0" i="1" smtClean="0">
                          <a:latin typeface="Cambria Math"/>
                        </a:rPr>
                        <m:t>𝑦</m:t>
                      </m:r>
                      <m:r>
                        <a:rPr lang="en-ZA" b="0" i="1" smtClean="0">
                          <a:latin typeface="Cambria Math"/>
                        </a:rPr>
                        <m:t>=14…….</m:t>
                      </m:r>
                      <m:d>
                        <m:dPr>
                          <m:ctrlPr>
                            <a:rPr lang="en-ZA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ZA" b="0" dirty="0" smtClean="0"/>
              </a:p>
              <a:p>
                <a:endParaRPr lang="en-ZA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</a:rPr>
                        <m:t>5</m:t>
                      </m:r>
                      <m:r>
                        <a:rPr lang="en-ZA" b="0" i="1" smtClean="0">
                          <a:latin typeface="Cambria Math"/>
                        </a:rPr>
                        <m:t>𝑥</m:t>
                      </m:r>
                      <m:r>
                        <a:rPr lang="en-ZA" b="0" i="1" smtClean="0">
                          <a:latin typeface="Cambria Math"/>
                        </a:rPr>
                        <m:t>+7</m:t>
                      </m:r>
                      <m:r>
                        <a:rPr lang="en-ZA" b="0" i="1" smtClean="0">
                          <a:latin typeface="Cambria Math"/>
                        </a:rPr>
                        <m:t>𝑦</m:t>
                      </m:r>
                      <m:r>
                        <a:rPr lang="en-ZA" b="0" i="1" smtClean="0">
                          <a:latin typeface="Cambria Math"/>
                        </a:rPr>
                        <m:t>=11…….</m:t>
                      </m:r>
                      <m:d>
                        <m:dPr>
                          <m:ctrlPr>
                            <a:rPr lang="en-ZA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ZA" b="0" dirty="0" smtClean="0"/>
              </a:p>
              <a:p>
                <a:endParaRPr lang="en-ZA" dirty="0" smtClean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e>
                    </m:d>
                    <m:r>
                      <a:rPr lang="en-ZA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5</m:t>
                    </m:r>
                  </m:oMath>
                </a14:m>
                <a:r>
                  <a:rPr lang="en-ZA" dirty="0" smtClean="0"/>
                  <a:t>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ZA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d>
                    <m:r>
                      <a:rPr lang="en-ZA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en-ZA" dirty="0"/>
                  <a:t> </a:t>
                </a:r>
              </a:p>
              <a:p>
                <a:endParaRPr lang="en-ZA" dirty="0" smtClean="0"/>
              </a:p>
              <a:p>
                <a:endParaRPr lang="en-Z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</a:rPr>
                        <m:t>20</m:t>
                      </m:r>
                      <m:r>
                        <a:rPr lang="en-ZA" i="1">
                          <a:latin typeface="Cambria Math"/>
                        </a:rPr>
                        <m:t>𝑥</m:t>
                      </m:r>
                      <m:r>
                        <a:rPr lang="en-ZA" i="1">
                          <a:latin typeface="Cambria Math"/>
                        </a:rPr>
                        <m:t>+15</m:t>
                      </m:r>
                      <m:r>
                        <a:rPr lang="en-ZA" i="1">
                          <a:latin typeface="Cambria Math"/>
                        </a:rPr>
                        <m:t>𝑦</m:t>
                      </m:r>
                      <m:r>
                        <a:rPr lang="en-ZA" i="1">
                          <a:latin typeface="Cambria Math"/>
                        </a:rPr>
                        <m:t>=70…….</m:t>
                      </m:r>
                      <m:d>
                        <m:dPr>
                          <m:ctrlPr>
                            <a:rPr lang="en-ZA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i="1">
                              <a:latin typeface="Cambria Math"/>
                            </a:rPr>
                            <m:t>1</m:t>
                          </m:r>
                          <m:r>
                            <a:rPr lang="en-ZA" b="0" i="1" smtClean="0">
                              <a:latin typeface="Cambria Math"/>
                            </a:rPr>
                            <m:t>.1</m:t>
                          </m:r>
                        </m:e>
                      </m:d>
                    </m:oMath>
                  </m:oMathPara>
                </a14:m>
                <a:endParaRPr lang="en-ZA" dirty="0"/>
              </a:p>
              <a:p>
                <a:endParaRPr lang="en-ZA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</a:rPr>
                        <m:t>20</m:t>
                      </m:r>
                      <m:r>
                        <a:rPr lang="en-ZA" i="1">
                          <a:latin typeface="Cambria Math"/>
                        </a:rPr>
                        <m:t>𝑥</m:t>
                      </m:r>
                      <m:r>
                        <a:rPr lang="en-ZA" i="1">
                          <a:latin typeface="Cambria Math"/>
                        </a:rPr>
                        <m:t>+28</m:t>
                      </m:r>
                      <m:r>
                        <a:rPr lang="en-ZA" i="1">
                          <a:latin typeface="Cambria Math"/>
                        </a:rPr>
                        <m:t>𝑦</m:t>
                      </m:r>
                      <m:r>
                        <a:rPr lang="en-ZA" i="1">
                          <a:latin typeface="Cambria Math"/>
                        </a:rPr>
                        <m:t>=44…….</m:t>
                      </m:r>
                      <m:d>
                        <m:dPr>
                          <m:ctrlPr>
                            <a:rPr lang="en-ZA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i="1">
                              <a:latin typeface="Cambria Math"/>
                            </a:rPr>
                            <m:t>2</m:t>
                          </m:r>
                          <m:r>
                            <a:rPr lang="en-ZA" b="0" i="1" smtClean="0">
                              <a:latin typeface="Cambria Math"/>
                            </a:rPr>
                            <m:t>.1</m:t>
                          </m:r>
                        </m:e>
                      </m:d>
                    </m:oMath>
                  </m:oMathPara>
                </a14:m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61" y="745587"/>
                <a:ext cx="2934073" cy="3139321"/>
              </a:xfrm>
              <a:prstGeom prst="rect">
                <a:avLst/>
              </a:prstGeom>
              <a:blipFill rotWithShape="1">
                <a:blip r:embed="rId4"/>
                <a:stretch>
                  <a:fillRect l="-1660" t="-971" r="-1452" b="-213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97083" y="3830871"/>
                <a:ext cx="13140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ZA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i="1">
                              <a:latin typeface="Cambria Math"/>
                            </a:rPr>
                            <m:t>1.1</m:t>
                          </m:r>
                        </m:e>
                      </m:d>
                      <m:r>
                        <a:rPr lang="en-ZA" b="0" i="1" smtClean="0">
                          <a:latin typeface="Cambria Math"/>
                        </a:rPr>
                        <m:t>−2.1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083" y="3830871"/>
                <a:ext cx="1314014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5581" b="-2459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48223" y="4539343"/>
                <a:ext cx="141173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ZA" b="0" dirty="0" smtClean="0"/>
                  <a:t>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−13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=26</m:t>
                    </m:r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r>
                  <a:rPr lang="en-ZA" b="0" dirty="0" smtClean="0"/>
                  <a:t>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=−2</m:t>
                    </m:r>
                  </m:oMath>
                </a14:m>
                <a:endParaRPr lang="en-ZA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223" y="4539343"/>
                <a:ext cx="1411733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3896" t="-6604" r="-4762" b="-1415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356905" y="980105"/>
                <a:ext cx="2120965" cy="2554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dirty="0" smtClean="0"/>
                  <a:t>       </a:t>
                </a:r>
                <a14:m>
                  <m:oMath xmlns:m="http://schemas.openxmlformats.org/officeDocument/2006/math">
                    <m:r>
                      <a:rPr lang="en-ZA" b="0" i="0" smtClean="0">
                        <a:latin typeface="Cambria Math"/>
                      </a:rPr>
                      <m:t>  </m:t>
                    </m:r>
                    <m:r>
                      <a:rPr lang="en-ZA" i="1" smtClean="0">
                        <a:latin typeface="Cambria Math"/>
                      </a:rPr>
                      <m:t>5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  <m:r>
                      <a:rPr lang="en-ZA" i="1" smtClean="0">
                        <a:latin typeface="Cambria Math"/>
                      </a:rPr>
                      <m:t>+7</m:t>
                    </m:r>
                    <m:r>
                      <a:rPr lang="en-ZA" i="1" smtClean="0">
                        <a:latin typeface="Cambria Math"/>
                      </a:rPr>
                      <m:t>𝑦</m:t>
                    </m:r>
                    <m:r>
                      <a:rPr lang="en-ZA" i="1" smtClean="0">
                        <a:latin typeface="Cambria Math"/>
                      </a:rPr>
                      <m:t>=11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r>
                  <a:rPr lang="en-ZA" sz="1200" dirty="0"/>
                  <a:t> </a:t>
                </a:r>
                <a:endParaRPr lang="en-ZA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</a:rPr>
                        <m:t> </m:t>
                      </m:r>
                      <m:r>
                        <a:rPr lang="en-ZA" i="1">
                          <a:latin typeface="Cambria Math"/>
                        </a:rPr>
                        <m:t>5</m:t>
                      </m:r>
                      <m:r>
                        <a:rPr lang="en-ZA" i="1">
                          <a:latin typeface="Cambria Math"/>
                        </a:rPr>
                        <m:t>𝑥</m:t>
                      </m:r>
                      <m:r>
                        <a:rPr lang="en-ZA" i="1">
                          <a:latin typeface="Cambria Math"/>
                        </a:rPr>
                        <m:t>+7</m:t>
                      </m:r>
                      <m:d>
                        <m:dPr>
                          <m:ctrlPr>
                            <a:rPr lang="en-ZA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r>
                        <a:rPr lang="en-ZA" i="1">
                          <a:latin typeface="Cambria Math"/>
                        </a:rPr>
                        <m:t>=11</m:t>
                      </m:r>
                      <m:r>
                        <a:rPr lang="en-ZA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ZA" i="1" dirty="0" smtClean="0">
                  <a:latin typeface="Cambria Math"/>
                </a:endParaRPr>
              </a:p>
              <a:p>
                <a:r>
                  <a:rPr lang="en-ZA" sz="1100" i="1" dirty="0" smtClean="0">
                    <a:latin typeface="Cambria Math"/>
                  </a:rPr>
                  <a:t> </a:t>
                </a:r>
                <a:endParaRPr lang="en-ZA" i="1" dirty="0" smtClean="0">
                  <a:latin typeface="Cambria Math"/>
                </a:endParaRPr>
              </a:p>
              <a:p>
                <a:r>
                  <a:rPr lang="en-ZA" b="0" dirty="0" smtClean="0"/>
                  <a:t>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5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−14=11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:endParaRPr lang="en-ZA" sz="1100" b="0" i="1" dirty="0" smtClean="0">
                  <a:latin typeface="Cambria Math"/>
                </a:endParaRPr>
              </a:p>
              <a:p>
                <a:r>
                  <a:rPr lang="en-ZA" b="0" dirty="0" smtClean="0"/>
                  <a:t>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5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=25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:endParaRPr lang="en-ZA" sz="1200" b="0" i="1" dirty="0" smtClean="0">
                  <a:latin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=5</m:t>
                    </m:r>
                  </m:oMath>
                </a14:m>
                <a:r>
                  <a:rPr lang="en-ZA" b="0" dirty="0" smtClean="0">
                    <a:ea typeface="Cambria Math"/>
                  </a:rPr>
                  <a:t> </a:t>
                </a:r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6905" y="980105"/>
                <a:ext cx="2120965" cy="2554545"/>
              </a:xfrm>
              <a:prstGeom prst="rect">
                <a:avLst/>
              </a:prstGeom>
              <a:blipFill rotWithShape="1">
                <a:blip r:embed="rId7"/>
                <a:stretch>
                  <a:fillRect l="-2586" t="-1193" r="-143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240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89856" y="726719"/>
                <a:ext cx="2886496" cy="892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000" b="0" i="1" smtClean="0">
                          <a:latin typeface="Cambria Math"/>
                        </a:rPr>
                        <m:t>3</m:t>
                      </m:r>
                      <m:r>
                        <a:rPr lang="en-ZA" sz="2000" b="0" i="1" smtClean="0">
                          <a:latin typeface="Cambria Math"/>
                        </a:rPr>
                        <m:t>𝑦</m:t>
                      </m:r>
                      <m:r>
                        <a:rPr lang="en-ZA" sz="2000" b="0" i="1" smtClean="0">
                          <a:latin typeface="Cambria Math"/>
                        </a:rPr>
                        <m:t>+2</m:t>
                      </m:r>
                      <m:r>
                        <a:rPr lang="en-ZA" sz="2000" b="0" i="1" smtClean="0">
                          <a:latin typeface="Cambria Math"/>
                        </a:rPr>
                        <m:t>𝑥</m:t>
                      </m:r>
                      <m:r>
                        <a:rPr lang="en-ZA" sz="2000" b="0" i="1" smtClean="0">
                          <a:latin typeface="Cambria Math"/>
                        </a:rPr>
                        <m:t>=13…….. (1)</m:t>
                      </m:r>
                    </m:oMath>
                  </m:oMathPara>
                </a14:m>
                <a:endParaRPr lang="en-ZA" sz="2000" b="0" i="1" dirty="0" smtClean="0">
                  <a:latin typeface="Cambria Math"/>
                </a:endParaRPr>
              </a:p>
              <a:p>
                <a:endParaRPr lang="en-ZA" sz="1200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𝑥</m:t>
                    </m:r>
                    <m:r>
                      <a:rPr lang="en-ZA" sz="2000" b="0" i="1" smtClean="0">
                        <a:latin typeface="Cambria Math"/>
                      </a:rPr>
                      <m:t>−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=4…………..(2)</m:t>
                    </m:r>
                  </m:oMath>
                </a14:m>
                <a:r>
                  <a:rPr lang="en-ZA" sz="2000" dirty="0" smtClean="0"/>
                  <a:t> </a:t>
                </a:r>
                <a:endParaRPr lang="en-ZA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56" y="726719"/>
                <a:ext cx="2886496" cy="892552"/>
              </a:xfrm>
              <a:prstGeom prst="rect">
                <a:avLst/>
              </a:prstGeom>
              <a:blipFill rotWithShape="1">
                <a:blip r:embed="rId4"/>
                <a:stretch>
                  <a:fillRect t="-3401" r="-1899" b="-1088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94851" y="1705336"/>
                <a:ext cx="26564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000" i="1" smtClean="0">
                          <a:latin typeface="Cambria Math"/>
                        </a:rPr>
                        <m:t>𝑥</m:t>
                      </m:r>
                      <m:r>
                        <a:rPr lang="en-ZA" sz="2000" i="1" smtClean="0">
                          <a:latin typeface="Cambria Math"/>
                        </a:rPr>
                        <m:t>=4+</m:t>
                      </m:r>
                      <m:r>
                        <a:rPr lang="en-ZA" sz="2000" b="0" i="1" smtClean="0">
                          <a:latin typeface="Cambria Math"/>
                        </a:rPr>
                        <m:t>𝑦</m:t>
                      </m:r>
                      <m:r>
                        <a:rPr lang="en-ZA" sz="2000" b="0" i="1" smtClean="0">
                          <a:latin typeface="Cambria Math"/>
                        </a:rPr>
                        <m:t>…………(3)</m:t>
                      </m:r>
                    </m:oMath>
                  </m:oMathPara>
                </a14:m>
                <a:endParaRPr lang="en-ZA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51" y="1705336"/>
                <a:ext cx="2656433" cy="400110"/>
              </a:xfrm>
              <a:prstGeom prst="rect">
                <a:avLst/>
              </a:prstGeom>
              <a:blipFill rotWithShape="1">
                <a:blip r:embed="rId5"/>
                <a:stretch>
                  <a:fillRect t="-7692" r="-3218" b="-2769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79734" y="2613745"/>
                <a:ext cx="2777620" cy="2354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000" i="1" smtClean="0">
                        <a:latin typeface="Cambria Math"/>
                      </a:rPr>
                      <m:t>3</m:t>
                    </m:r>
                    <m:r>
                      <a:rPr lang="en-ZA" sz="2000" i="1" smtClean="0">
                        <a:latin typeface="Cambria Math"/>
                      </a:rPr>
                      <m:t>𝑦</m:t>
                    </m:r>
                    <m:r>
                      <a:rPr lang="en-ZA" sz="200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en-ZA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b="0" i="1" smtClean="0">
                            <a:latin typeface="Cambria Math"/>
                          </a:rPr>
                          <m:t>4+</m:t>
                        </m:r>
                        <m:r>
                          <a:rPr lang="en-ZA" sz="2000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ZA" sz="2000" i="1">
                        <a:latin typeface="Cambria Math"/>
                      </a:rPr>
                      <m:t>=13</m:t>
                    </m:r>
                  </m:oMath>
                </a14:m>
                <a:r>
                  <a:rPr lang="en-ZA" sz="2000" i="1" dirty="0" smtClean="0">
                    <a:latin typeface="Cambria Math"/>
                  </a:rPr>
                  <a:t> </a:t>
                </a:r>
              </a:p>
              <a:p>
                <a:endParaRPr lang="en-ZA" sz="1400" i="1" dirty="0" smtClean="0">
                  <a:latin typeface="Cambria Math"/>
                </a:endParaRPr>
              </a:p>
              <a:p>
                <a:r>
                  <a:rPr lang="en-ZA" sz="2000" b="0" dirty="0" smtClean="0"/>
                  <a:t>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3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+8+2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=13</m:t>
                    </m:r>
                  </m:oMath>
                </a14:m>
                <a:endParaRPr lang="en-ZA" sz="2000" b="0" i="1" dirty="0" smtClean="0">
                  <a:latin typeface="Cambria Math"/>
                </a:endParaRPr>
              </a:p>
              <a:p>
                <a:endParaRPr lang="en-ZA" sz="1050" b="0" i="1" dirty="0" smtClean="0">
                  <a:latin typeface="Cambria Math"/>
                </a:endParaRPr>
              </a:p>
              <a:p>
                <a:r>
                  <a:rPr lang="en-ZA" sz="2000" b="0" dirty="0" smtClean="0"/>
                  <a:t>       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3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+2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=13−8</m:t>
                    </m:r>
                  </m:oMath>
                </a14:m>
                <a:endParaRPr lang="en-ZA" sz="2000" b="0" dirty="0" smtClean="0"/>
              </a:p>
              <a:p>
                <a:endParaRPr lang="en-ZA" sz="1050" b="0" i="1" dirty="0" smtClean="0">
                  <a:latin typeface="Cambria Math"/>
                </a:endParaRPr>
              </a:p>
              <a:p>
                <a:r>
                  <a:rPr lang="en-ZA" sz="2000" b="0" dirty="0" smtClean="0"/>
                  <a:t>                 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5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=5</m:t>
                    </m:r>
                  </m:oMath>
                </a14:m>
                <a:endParaRPr lang="en-ZA" sz="2000" b="0" i="1" dirty="0" smtClean="0">
                  <a:latin typeface="Cambria Math"/>
                </a:endParaRPr>
              </a:p>
              <a:p>
                <a:endParaRPr lang="en-ZA" sz="1100" b="0" i="1" dirty="0" smtClean="0">
                  <a:latin typeface="Cambria Math"/>
                </a:endParaRPr>
              </a:p>
              <a:p>
                <a:r>
                  <a:rPr lang="en-ZA" sz="2000" b="0" dirty="0" smtClean="0">
                    <a:ea typeface="Cambria Math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sz="20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  <a:ea typeface="Cambria Math"/>
                      </a:rPr>
                      <m:t>=1</m:t>
                    </m:r>
                  </m:oMath>
                </a14:m>
                <a:endParaRPr lang="en-ZA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34" y="2613745"/>
                <a:ext cx="2777620" cy="2354491"/>
              </a:xfrm>
              <a:prstGeom prst="rect">
                <a:avLst/>
              </a:prstGeom>
              <a:blipFill rotWithShape="1">
                <a:blip r:embed="rId6"/>
                <a:stretch>
                  <a:fillRect l="-2193" t="-1295" r="-3509" b="-310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269874" y="889728"/>
                <a:ext cx="1318887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000" i="1" smtClean="0">
                        <a:latin typeface="Cambria Math"/>
                      </a:rPr>
                      <m:t>𝑥</m:t>
                    </m:r>
                    <m:r>
                      <a:rPr lang="en-ZA" sz="2000" i="1" smtClean="0">
                        <a:latin typeface="Cambria Math"/>
                      </a:rPr>
                      <m:t>=4+</m:t>
                    </m:r>
                    <m:r>
                      <a:rPr lang="en-ZA" sz="200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ZA" sz="2000" dirty="0"/>
                  <a:t> </a:t>
                </a:r>
                <a:endParaRPr lang="en-ZA" sz="2000" i="1" dirty="0" smtClean="0">
                  <a:latin typeface="Cambria Math"/>
                </a:endParaRPr>
              </a:p>
              <a:p>
                <a:r>
                  <a:rPr lang="en-ZA" sz="2000" dirty="0" smtClean="0"/>
                  <a:t>    </a:t>
                </a:r>
                <a14:m>
                  <m:oMath xmlns:m="http://schemas.openxmlformats.org/officeDocument/2006/math">
                    <m:r>
                      <a:rPr lang="en-ZA" sz="2000" i="1">
                        <a:latin typeface="Cambria Math"/>
                      </a:rPr>
                      <m:t>=4+</m:t>
                    </m:r>
                    <m:r>
                      <a:rPr lang="en-ZA" sz="2000" b="0" i="1" smtClean="0">
                        <a:latin typeface="Cambria Math"/>
                      </a:rPr>
                      <m:t>1</m:t>
                    </m:r>
                  </m:oMath>
                </a14:m>
                <a:endParaRPr lang="en-ZA" sz="2000" b="0" i="1" dirty="0" smtClean="0">
                  <a:latin typeface="Cambria Math"/>
                </a:endParaRPr>
              </a:p>
              <a:p>
                <a:r>
                  <a:rPr lang="en-ZA" sz="2000" b="0" dirty="0" smtClean="0"/>
                  <a:t>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=5</m:t>
                    </m:r>
                  </m:oMath>
                </a14:m>
                <a:r>
                  <a:rPr lang="en-ZA" sz="2000" dirty="0" smtClean="0"/>
                  <a:t> </a:t>
                </a:r>
                <a:endParaRPr lang="en-ZA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9874" y="889728"/>
                <a:ext cx="1318887" cy="1015663"/>
              </a:xfrm>
              <a:prstGeom prst="rect">
                <a:avLst/>
              </a:prstGeom>
              <a:blipFill rotWithShape="1">
                <a:blip r:embed="rId7"/>
                <a:stretch>
                  <a:fillRect l="-4608" t="-4192" r="-7834" b="-958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7454563"/>
                  </p:ext>
                </p:extLst>
              </p:nvPr>
            </p:nvGraphicFramePr>
            <p:xfrm>
              <a:off x="7402285" y="998611"/>
              <a:ext cx="3040743" cy="1813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04074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ZA" i="1" dirty="0" smtClean="0">
                              <a:latin typeface="Cambria" pitchFamily="18" charset="0"/>
                              <a:ea typeface="Cambria" pitchFamily="18" charset="0"/>
                            </a:rPr>
                            <a:t>Checking:</a:t>
                          </a:r>
                        </a:p>
                        <a:p>
                          <a:endParaRPr lang="en-ZA" i="0" dirty="0" smtClean="0">
                            <a:latin typeface="Cambria" pitchFamily="18" charset="0"/>
                            <a:ea typeface="Cambria" pitchFamily="18" charset="0"/>
                          </a:endParaRPr>
                        </a:p>
                        <a:p>
                          <a:r>
                            <a:rPr lang="en-ZA" sz="1800" b="0" dirty="0" smtClean="0"/>
                            <a:t>      </a:t>
                          </a:r>
                          <a14:m>
                            <m:oMath xmlns:m="http://schemas.openxmlformats.org/officeDocument/2006/math">
                              <m:r>
                                <a:rPr lang="en-ZA" sz="18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+2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ZA" sz="1800" b="0" i="1" smtClean="0">
                                  <a:latin typeface="Cambria Math"/>
                                </a:rPr>
                                <m:t>=13</m:t>
                              </m:r>
                            </m:oMath>
                          </a14:m>
                          <a:endParaRPr lang="en-ZA" sz="1800" b="0" i="1" dirty="0" smtClean="0">
                            <a:latin typeface="Cambria Math"/>
                          </a:endParaRPr>
                        </a:p>
                        <a:p>
                          <a:endParaRPr lang="en-ZA" sz="1100" b="0" i="1" dirty="0" smtClean="0">
                            <a:latin typeface="Cambria Math"/>
                          </a:endParaRPr>
                        </a:p>
                        <a:p>
                          <a:r>
                            <a:rPr lang="en-ZA" sz="1800" b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ZA" sz="1800" b="0" i="1" smtClean="0">
                                  <a:latin typeface="Cambria Math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ZA" sz="18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en-ZA" sz="1800" b="0" i="1" smtClean="0">
                                  <a:latin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en-ZA" sz="18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ZA" sz="1800" b="0" i="1" smtClean="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d>
                              <m:r>
                                <a:rPr lang="en-ZA" sz="1800" b="0" i="1" smtClean="0">
                                  <a:latin typeface="Cambria Math"/>
                                </a:rPr>
                                <m:t>=13</m:t>
                              </m:r>
                            </m:oMath>
                          </a14:m>
                          <a:endParaRPr lang="en-ZA" sz="1800" b="0" i="1" dirty="0" smtClean="0">
                            <a:latin typeface="Cambria Math"/>
                          </a:endParaRPr>
                        </a:p>
                        <a:p>
                          <a:endParaRPr lang="en-ZA" sz="1200" b="0" i="1" dirty="0" smtClean="0">
                            <a:latin typeface="Cambria Math"/>
                          </a:endParaRPr>
                        </a:p>
                        <a:p>
                          <a:r>
                            <a:rPr lang="en-ZA" sz="1800" b="0" dirty="0" smtClean="0"/>
                            <a:t>           </a:t>
                          </a:r>
                          <a14:m>
                            <m:oMath xmlns:m="http://schemas.openxmlformats.org/officeDocument/2006/math">
                              <m:r>
                                <a:rPr lang="en-ZA" sz="1800" b="0" i="1" smtClean="0">
                                  <a:latin typeface="Cambria Math"/>
                                </a:rPr>
                                <m:t>3+10=1</m:t>
                              </m:r>
                            </m:oMath>
                          </a14:m>
                          <a:r>
                            <a:rPr lang="en-ZA" i="0" dirty="0" smtClean="0">
                              <a:latin typeface="Cambria" pitchFamily="18" charset="0"/>
                              <a:ea typeface="Cambria" pitchFamily="18" charset="0"/>
                            </a:rPr>
                            <a:t>3</a:t>
                          </a:r>
                          <a:endParaRPr lang="en-ZA" i="0" dirty="0">
                            <a:latin typeface="Cambria" pitchFamily="18" charset="0"/>
                            <a:ea typeface="Cambria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7454563"/>
                  </p:ext>
                </p:extLst>
              </p:nvPr>
            </p:nvGraphicFramePr>
            <p:xfrm>
              <a:off x="7402285" y="998611"/>
              <a:ext cx="3040743" cy="18135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040743"/>
                  </a:tblGrid>
                  <a:tr h="1813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t="-2020" r="-200" b="-572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2536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35428" y="961349"/>
                <a:ext cx="3222172" cy="861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6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−4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r>
                      <a:rPr lang="en-ZA" b="0" i="1" smtClean="0">
                        <a:latin typeface="Cambria Math"/>
                      </a:rPr>
                      <m:t>2</m:t>
                    </m:r>
                    <m:r>
                      <a:rPr lang="en-ZA" i="1">
                        <a:latin typeface="Cambria Math"/>
                      </a:rPr>
                      <m:t>1</m:t>
                    </m:r>
                    <m:r>
                      <a:rPr lang="en-ZA" b="0" i="1" smtClean="0">
                        <a:latin typeface="Cambria Math"/>
                      </a:rPr>
                      <m:t>……..(1)</m:t>
                    </m:r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endParaRPr lang="en-ZA" sz="1200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4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+4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r>
                      <a:rPr lang="en-ZA" b="0" i="1" smtClean="0">
                        <a:latin typeface="Cambria Math"/>
                      </a:rPr>
                      <m:t>24……..(2)</m:t>
                    </m:r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28" y="961349"/>
                <a:ext cx="3222172" cy="861774"/>
              </a:xfrm>
              <a:prstGeom prst="rect">
                <a:avLst/>
              </a:prstGeom>
              <a:blipFill rotWithShape="1">
                <a:blip r:embed="rId4"/>
                <a:stretch>
                  <a:fillRect t="-4255" b="-709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02659" y="1927163"/>
                <a:ext cx="11537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ZA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i="1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ZA" b="0" i="1" smtClean="0">
                          <a:latin typeface="Cambria Math"/>
                        </a:rPr>
                        <m:t>+(2)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59" y="1927163"/>
                <a:ext cx="1153714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6349" b="-2459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57850" y="2493220"/>
                <a:ext cx="1235723" cy="10799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i="1" smtClean="0">
                          <a:latin typeface="Cambria Math"/>
                        </a:rPr>
                        <m:t>1</m:t>
                      </m:r>
                      <m:r>
                        <a:rPr lang="en-ZA" b="0" i="1" smtClean="0">
                          <a:latin typeface="Cambria Math"/>
                        </a:rPr>
                        <m:t>0</m:t>
                      </m:r>
                      <m:r>
                        <a:rPr lang="en-ZA" i="1">
                          <a:latin typeface="Cambria Math"/>
                        </a:rPr>
                        <m:t>𝑥</m:t>
                      </m:r>
                      <m:r>
                        <a:rPr lang="en-ZA" i="1">
                          <a:latin typeface="Cambria Math"/>
                        </a:rPr>
                        <m:t>=45</m:t>
                      </m:r>
                    </m:oMath>
                  </m:oMathPara>
                </a14:m>
                <a:endParaRPr lang="en-ZA" b="0" i="1" dirty="0" smtClean="0">
                  <a:latin typeface="Cambria Math"/>
                </a:endParaRPr>
              </a:p>
              <a:p>
                <a:endParaRPr lang="en-ZA" sz="12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ZA" b="0" i="1" smtClean="0">
                          <a:latin typeface="Cambria Math"/>
                        </a:rPr>
                        <m:t>𝑥</m:t>
                      </m:r>
                      <m:r>
                        <a:rPr lang="en-ZA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ZA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b="0" i="1" smtClean="0">
                              <a:latin typeface="Cambria Math"/>
                            </a:rPr>
                            <m:t>45</m:t>
                          </m:r>
                        </m:num>
                        <m:den>
                          <m:r>
                            <a:rPr lang="en-ZA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50" y="2493220"/>
                <a:ext cx="1235723" cy="1079976"/>
              </a:xfrm>
              <a:prstGeom prst="rect">
                <a:avLst/>
              </a:prstGeom>
              <a:blipFill rotWithShape="1">
                <a:blip r:embed="rId6"/>
                <a:stretch>
                  <a:fillRect l="-495" t="-3390" r="-346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176316" y="988843"/>
                <a:ext cx="2062552" cy="28148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dirty="0" smtClean="0"/>
                  <a:t>       </a:t>
                </a:r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6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  <m:r>
                      <a:rPr lang="en-ZA" i="1" smtClean="0">
                        <a:latin typeface="Cambria Math"/>
                      </a:rPr>
                      <m:t>−4</m:t>
                    </m:r>
                    <m:r>
                      <a:rPr lang="en-ZA" i="1" smtClean="0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=21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050" dirty="0" smtClean="0"/>
              </a:p>
              <a:p>
                <a:r>
                  <a:rPr lang="en-ZA" dirty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6</m:t>
                    </m:r>
                    <m:d>
                      <m:dPr>
                        <m:ctrlPr>
                          <a:rPr lang="en-ZA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/>
                              </a:rPr>
                              <m:t>45</m:t>
                            </m:r>
                          </m:num>
                          <m:den>
                            <m:r>
                              <a:rPr lang="en-ZA" i="1">
                                <a:latin typeface="Cambria Math"/>
                              </a:rPr>
                              <m:t>10</m:t>
                            </m:r>
                          </m:den>
                        </m:f>
                      </m:e>
                    </m:d>
                    <m:r>
                      <a:rPr lang="en-ZA" i="1">
                        <a:latin typeface="Cambria Math"/>
                      </a:rPr>
                      <m:t>−4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=21</m:t>
                    </m:r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endParaRPr lang="en-ZA" sz="900" dirty="0" smtClean="0"/>
              </a:p>
              <a:p>
                <a:r>
                  <a:rPr lang="en-ZA" dirty="0" smtClean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270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en-ZA" b="0" i="1" smtClean="0">
                        <a:latin typeface="Cambria Math"/>
                      </a:rPr>
                      <m:t>−4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=21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:r>
                  <a:rPr lang="en-ZA" b="0" dirty="0" smtClean="0"/>
                  <a:t>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27−4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=21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 </a:t>
                </a:r>
              </a:p>
              <a:p>
                <a:r>
                  <a:rPr lang="en-ZA" b="0" dirty="0" smtClean="0"/>
                  <a:t>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−4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=−6</m:t>
                    </m:r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−6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−4</m:t>
                        </m:r>
                      </m:den>
                    </m:f>
                  </m:oMath>
                </a14:m>
                <a:r>
                  <a:rPr lang="en-ZA" b="0" i="1" dirty="0" smtClean="0">
                    <a:latin typeface="Cambria Math"/>
                    <a:ea typeface="Cambria Math"/>
                  </a:rPr>
                  <a:t> </a:t>
                </a:r>
              </a:p>
              <a:p>
                <a:r>
                  <a:rPr lang="en-ZA" b="0" dirty="0" smtClean="0">
                    <a:ea typeface="Cambria Math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316" y="988843"/>
                <a:ext cx="2062552" cy="2814810"/>
              </a:xfrm>
              <a:prstGeom prst="rect">
                <a:avLst/>
              </a:prstGeom>
              <a:blipFill rotWithShape="1">
                <a:blip r:embed="rId7"/>
                <a:stretch>
                  <a:fillRect l="-2367" t="-1082" r="-4142" b="-433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0925351"/>
                  </p:ext>
                </p:extLst>
              </p:nvPr>
            </p:nvGraphicFramePr>
            <p:xfrm>
              <a:off x="7180944" y="1116066"/>
              <a:ext cx="3824514" cy="323094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824514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ZA" b="1" i="1" dirty="0" smtClean="0">
                              <a:latin typeface="Cambria Math"/>
                            </a:rPr>
                            <a:t>Checking: </a:t>
                          </a:r>
                        </a:p>
                        <a:p>
                          <a:endParaRPr lang="en-ZA" b="1" i="1" dirty="0" smtClean="0">
                            <a:latin typeface="Cambria Math"/>
                          </a:endParaRP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ZA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ZA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ZA" i="1" smtClean="0">
                                  <a:latin typeface="Cambria Math"/>
                                </a:rPr>
                                <m:t>+4</m:t>
                              </m:r>
                              <m:r>
                                <a:rPr lang="en-ZA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ZA" i="1">
                                  <a:latin typeface="Cambria Math"/>
                                </a:rPr>
                                <m:t>=24</m:t>
                              </m:r>
                            </m:oMath>
                          </a14:m>
                          <a:r>
                            <a:rPr lang="en-ZA" i="1" dirty="0" smtClean="0">
                              <a:latin typeface="Cambria Math"/>
                            </a:rPr>
                            <a:t> </a:t>
                          </a:r>
                        </a:p>
                        <a:p>
                          <a:endParaRPr lang="en-ZA" sz="1100" i="1" dirty="0" smtClean="0">
                            <a:latin typeface="Cambria Math"/>
                          </a:endParaRP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ZA" i="1">
                                  <a:latin typeface="Cambria Math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ZA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ZA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ZA" i="1">
                                          <a:latin typeface="Cambria Math"/>
                                        </a:rPr>
                                        <m:t>45</m:t>
                                      </m:r>
                                    </m:num>
                                    <m:den>
                                      <m:r>
                                        <a:rPr lang="en-ZA" i="1">
                                          <a:latin typeface="Cambria Math"/>
                                        </a:rPr>
                                        <m:t>10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ZA" i="1">
                                  <a:latin typeface="Cambria Math"/>
                                </a:rPr>
                                <m:t>+4</m:t>
                              </m:r>
                              <m:d>
                                <m:dPr>
                                  <m:ctrlPr>
                                    <a:rPr lang="en-ZA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ZA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ZA" i="1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ZA" i="1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ZA" i="1">
                                  <a:latin typeface="Cambria Math"/>
                                </a:rPr>
                                <m:t>=2</m:t>
                              </m:r>
                              <m:r>
                                <a:rPr lang="en-ZA" b="0" i="1" smtClean="0">
                                  <a:latin typeface="Cambria Math"/>
                                </a:rPr>
                                <m:t>4 </m:t>
                              </m:r>
                            </m:oMath>
                          </a14:m>
                          <a:r>
                            <a:rPr lang="en-ZA" dirty="0" smtClean="0"/>
                            <a:t> </a:t>
                          </a:r>
                        </a:p>
                        <a:p>
                          <a:endParaRPr lang="en-ZA" sz="1200" dirty="0" smtClean="0"/>
                        </a:p>
                        <a:p>
                          <a:r>
                            <a:rPr lang="en-ZA" dirty="0" smtClean="0">
                              <a:ea typeface="Cambria Math"/>
                            </a:rPr>
                            <a:t>        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ZA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180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ZA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12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ZA" b="0" i="1" smtClean="0">
                                  <a:latin typeface="Cambria Math"/>
                                  <a:ea typeface="Cambria Math"/>
                                </a:rPr>
                                <m:t>=24</m:t>
                              </m:r>
                            </m:oMath>
                          </a14:m>
                          <a:r>
                            <a:rPr lang="en-ZA" b="0" i="1" dirty="0" smtClean="0">
                              <a:latin typeface="Cambria Math"/>
                              <a:ea typeface="Cambria Math"/>
                            </a:rPr>
                            <a:t> </a:t>
                          </a:r>
                        </a:p>
                        <a:p>
                          <a:endParaRPr lang="en-ZA" sz="1200" b="0" i="1" dirty="0" smtClean="0">
                            <a:latin typeface="Cambria Math"/>
                            <a:ea typeface="Cambria Math"/>
                          </a:endParaRPr>
                        </a:p>
                        <a:p>
                          <a:r>
                            <a:rPr lang="en-ZA" b="0" dirty="0" smtClean="0">
                              <a:ea typeface="Cambria Math"/>
                            </a:rPr>
                            <a:t>             </a:t>
                          </a:r>
                          <a14:m>
                            <m:oMath xmlns:m="http://schemas.openxmlformats.org/officeDocument/2006/math">
                              <m:r>
                                <a:rPr lang="en-ZA" b="0" i="1" smtClean="0">
                                  <a:latin typeface="Cambria Math"/>
                                  <a:ea typeface="Cambria Math"/>
                                </a:rPr>
                                <m:t>18+6=24</m:t>
                              </m:r>
                            </m:oMath>
                          </a14:m>
                          <a:r>
                            <a:rPr lang="en-ZA" b="0" i="1" dirty="0" smtClean="0">
                              <a:latin typeface="Cambria Math"/>
                              <a:ea typeface="Cambria Math"/>
                            </a:rPr>
                            <a:t> </a:t>
                          </a:r>
                        </a:p>
                        <a:p>
                          <a:endParaRPr lang="en-ZA" sz="1050" b="0" dirty="0" smtClean="0">
                            <a:ea typeface="Cambria Math"/>
                          </a:endParaRPr>
                        </a:p>
                        <a:p>
                          <a:r>
                            <a:rPr lang="en-ZA" dirty="0">
                              <a:ea typeface="Cambria Math"/>
                            </a:rPr>
                            <a:t> </a:t>
                          </a:r>
                          <a:r>
                            <a:rPr lang="en-ZA" dirty="0" smtClean="0">
                              <a:ea typeface="Cambria Math"/>
                            </a:rPr>
                            <a:t>                   </a:t>
                          </a:r>
                          <a:r>
                            <a:rPr lang="en-ZA" b="0" dirty="0" smtClean="0">
                              <a:ea typeface="Cambria Math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ZA" b="0" i="1" smtClean="0">
                                  <a:latin typeface="Cambria Math"/>
                                  <a:ea typeface="Cambria Math"/>
                                </a:rPr>
                                <m:t>24=24</m:t>
                              </m:r>
                            </m:oMath>
                          </a14:m>
                          <a:endParaRPr lang="en-ZA" dirty="0"/>
                        </a:p>
                        <a:p>
                          <a:endParaRPr lang="en-ZA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0925351"/>
                  </p:ext>
                </p:extLst>
              </p:nvPr>
            </p:nvGraphicFramePr>
            <p:xfrm>
              <a:off x="7180944" y="1116066"/>
              <a:ext cx="3824514" cy="323094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824514"/>
                  </a:tblGrid>
                  <a:tr h="323094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l="-159" t="-1132" r="-159" b="-301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2640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2257" y="391886"/>
                <a:ext cx="3373744" cy="40786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3</m:t>
                    </m:r>
                    <m:r>
                      <a:rPr lang="en-ZA" sz="2000" b="0" i="1" smtClean="0">
                        <a:latin typeface="Cambria Math"/>
                      </a:rPr>
                      <m:t>𝑥</m:t>
                    </m:r>
                    <m:r>
                      <a:rPr lang="en-ZA" sz="2000" b="0" i="1" smtClean="0">
                        <a:latin typeface="Cambria Math"/>
                      </a:rPr>
                      <m:t>+4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=24………(1)</m:t>
                    </m:r>
                  </m:oMath>
                </a14:m>
                <a:r>
                  <a:rPr lang="en-ZA" sz="2000" b="0" i="1" dirty="0" smtClean="0">
                    <a:latin typeface="Cambria Math"/>
                  </a:rPr>
                  <a:t> </a:t>
                </a:r>
              </a:p>
              <a:p>
                <a:endParaRPr lang="en-ZA" sz="1200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4</m:t>
                    </m:r>
                    <m:r>
                      <a:rPr lang="en-ZA" sz="2000" b="0" i="1" smtClean="0">
                        <a:latin typeface="Cambria Math"/>
                      </a:rPr>
                      <m:t>𝑥</m:t>
                    </m:r>
                    <m:r>
                      <a:rPr lang="en-ZA" sz="2000" b="0" i="1" smtClean="0">
                        <a:latin typeface="Cambria Math"/>
                      </a:rPr>
                      <m:t>+3</m:t>
                    </m:r>
                    <m:r>
                      <a:rPr lang="en-ZA" sz="2000" b="0" i="1" smtClean="0">
                        <a:latin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</a:rPr>
                      <m:t>=22……..…</m:t>
                    </m:r>
                    <m:d>
                      <m:dPr>
                        <m:ctrlPr>
                          <a:rPr lang="en-ZA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b="0" i="1" smtClean="0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ZA" sz="2000" b="0" i="1" dirty="0" smtClean="0">
                    <a:latin typeface="Cambria Math"/>
                  </a:rPr>
                  <a:t> </a:t>
                </a:r>
                <a:endParaRPr lang="en-ZA" b="0" i="1" dirty="0" smtClean="0">
                  <a:latin typeface="Cambria Math"/>
                </a:endParaRPr>
              </a:p>
              <a:p>
                <a:endParaRPr lang="en-ZA" sz="1000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ZA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ZA" sz="2000" b="0" i="1" smtClean="0">
                        <a:latin typeface="Cambria Math"/>
                        <a:ea typeface="Cambria Math"/>
                      </a:rPr>
                      <m:t>×4</m:t>
                    </m:r>
                  </m:oMath>
                </a14:m>
                <a:r>
                  <a:rPr lang="en-ZA" sz="2000" b="0" i="1" dirty="0" smtClean="0">
                    <a:latin typeface="Cambria Math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  <a:ea typeface="Cambria Math"/>
                      </a:rPr>
                      <m:t>         (2)×3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400" dirty="0"/>
              </a:p>
              <a:p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12</m:t>
                    </m:r>
                    <m:r>
                      <a:rPr lang="en-ZA" sz="2000" i="1">
                        <a:latin typeface="Cambria Math"/>
                      </a:rPr>
                      <m:t>𝑥</m:t>
                    </m:r>
                    <m:r>
                      <a:rPr lang="en-ZA" sz="2000" i="1">
                        <a:latin typeface="Cambria Math"/>
                      </a:rPr>
                      <m:t>+16</m:t>
                    </m:r>
                    <m:r>
                      <a:rPr lang="en-ZA" sz="2000" i="1">
                        <a:latin typeface="Cambria Math"/>
                      </a:rPr>
                      <m:t>𝑦</m:t>
                    </m:r>
                    <m:r>
                      <a:rPr lang="en-ZA" sz="2000" i="1">
                        <a:latin typeface="Cambria Math"/>
                      </a:rPr>
                      <m:t>=96………(1.1)</m:t>
                    </m:r>
                  </m:oMath>
                </a14:m>
                <a:r>
                  <a:rPr lang="en-ZA" sz="2000" i="1" dirty="0">
                    <a:latin typeface="Cambria Math"/>
                  </a:rPr>
                  <a:t> </a:t>
                </a:r>
              </a:p>
              <a:p>
                <a:endParaRPr lang="en-ZA" sz="1200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sz="2000" i="1" smtClean="0">
                        <a:latin typeface="Cambria Math"/>
                      </a:rPr>
                      <m:t>1</m:t>
                    </m:r>
                    <m:r>
                      <a:rPr lang="en-ZA" sz="2000" b="0" i="1" smtClean="0">
                        <a:latin typeface="Cambria Math"/>
                      </a:rPr>
                      <m:t>2</m:t>
                    </m:r>
                    <m:r>
                      <a:rPr lang="en-ZA" sz="2000" i="1">
                        <a:latin typeface="Cambria Math"/>
                      </a:rPr>
                      <m:t>𝑥</m:t>
                    </m:r>
                    <m:r>
                      <a:rPr lang="en-ZA" sz="2000" i="1">
                        <a:latin typeface="Cambria Math"/>
                      </a:rPr>
                      <m:t>+9</m:t>
                    </m:r>
                    <m:r>
                      <a:rPr lang="en-ZA" sz="2000" i="1">
                        <a:latin typeface="Cambria Math"/>
                      </a:rPr>
                      <m:t>𝑦</m:t>
                    </m:r>
                    <m:r>
                      <a:rPr lang="en-ZA" sz="2000" i="1">
                        <a:latin typeface="Cambria Math"/>
                      </a:rPr>
                      <m:t>=66……..…</m:t>
                    </m:r>
                    <m:d>
                      <m:dPr>
                        <m:ctrlPr>
                          <a:rPr lang="en-ZA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i="1">
                            <a:latin typeface="Cambria Math"/>
                          </a:rPr>
                          <m:t>2</m:t>
                        </m:r>
                        <m:r>
                          <a:rPr lang="en-ZA" sz="2000" b="0" i="1" smtClean="0">
                            <a:latin typeface="Cambria Math"/>
                          </a:rPr>
                          <m:t>.1</m:t>
                        </m:r>
                      </m:e>
                    </m:d>
                  </m:oMath>
                </a14:m>
                <a:r>
                  <a:rPr lang="en-ZA" i="1" dirty="0">
                    <a:latin typeface="Cambria Math"/>
                  </a:rPr>
                  <a:t> </a:t>
                </a:r>
              </a:p>
              <a:p>
                <a:endParaRPr lang="en-ZA" dirty="0" smtClean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1</m:t>
                        </m:r>
                        <m:r>
                          <a:rPr lang="en-ZA" b="0" i="1" smtClean="0">
                            <a:latin typeface="Cambria Math"/>
                          </a:rPr>
                          <m:t>.1</m:t>
                        </m:r>
                      </m:e>
                    </m:d>
                    <m:r>
                      <a:rPr lang="en-ZA" b="0" i="1" smtClean="0">
                        <a:latin typeface="Cambria Math"/>
                      </a:rPr>
                      <m:t>−</m:t>
                    </m:r>
                    <m:r>
                      <a:rPr lang="en-ZA" i="1">
                        <a:latin typeface="Cambria Math"/>
                        <a:ea typeface="Cambria Math"/>
                      </a:rPr>
                      <m:t>(2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.1</m:t>
                    </m:r>
                    <m:r>
                      <a:rPr lang="en-ZA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endParaRPr lang="en-ZA" dirty="0"/>
              </a:p>
              <a:p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  <a:ea typeface="Cambria Math"/>
                      </a:rPr>
                      <m:t>7</m:t>
                    </m:r>
                    <m:r>
                      <a:rPr lang="en-ZA" sz="20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sz="2000" b="0" i="0" smtClean="0">
                        <a:latin typeface="Cambria Math"/>
                        <a:ea typeface="Cambria Math"/>
                      </a:rPr>
                      <m:t>=30</m:t>
                    </m:r>
                  </m:oMath>
                </a14:m>
                <a:r>
                  <a:rPr lang="en-ZA" sz="2000" b="0" i="0" dirty="0" smtClean="0">
                    <a:latin typeface="Cambria Math"/>
                    <a:ea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sz="20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sz="20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sz="20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sz="2000" b="0" i="1" smtClean="0">
                            <a:latin typeface="Cambria Math"/>
                            <a:ea typeface="Cambria Math"/>
                          </a:rPr>
                          <m:t>30</m:t>
                        </m:r>
                      </m:num>
                      <m:den>
                        <m:r>
                          <a:rPr lang="en-ZA" sz="2000" b="0" i="1" smtClean="0">
                            <a:latin typeface="Cambria Math"/>
                            <a:ea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ZA" sz="2000" dirty="0" smtClean="0"/>
                  <a:t> </a:t>
                </a:r>
                <a:endParaRPr lang="en-ZA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57" y="391886"/>
                <a:ext cx="3373744" cy="4078617"/>
              </a:xfrm>
              <a:prstGeom prst="rect">
                <a:avLst/>
              </a:prstGeom>
              <a:blipFill rotWithShape="1">
                <a:blip r:embed="rId4"/>
                <a:stretch>
                  <a:fillRect l="-1444" t="-747" r="-198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539563" y="391886"/>
                <a:ext cx="3375837" cy="52607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ZA" dirty="0" smtClean="0"/>
                  <a:t>      </a:t>
                </a:r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3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  <m:r>
                      <a:rPr lang="en-ZA" i="1" smtClean="0">
                        <a:latin typeface="Cambria Math"/>
                      </a:rPr>
                      <m:t>+4</m:t>
                    </m:r>
                    <m:r>
                      <a:rPr lang="en-ZA" i="1" smtClean="0">
                        <a:latin typeface="Cambria Math"/>
                      </a:rPr>
                      <m:t>𝑦</m:t>
                    </m:r>
                    <m:r>
                      <a:rPr lang="en-ZA" i="1" smtClean="0">
                        <a:latin typeface="Cambria Math"/>
                      </a:rPr>
                      <m:t>=24</m:t>
                    </m:r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endParaRPr lang="en-ZA" sz="110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3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+4</m:t>
                    </m:r>
                    <m:d>
                      <m:dPr>
                        <m:ctrlPr>
                          <a:rPr lang="en-ZA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b="0" i="1" smtClean="0">
                                <a:latin typeface="Cambria Math"/>
                              </a:rPr>
                              <m:t>30</m:t>
                            </m:r>
                          </m:num>
                          <m:den>
                            <m:r>
                              <a:rPr lang="en-ZA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en-ZA" i="1">
                        <a:latin typeface="Cambria Math"/>
                      </a:rPr>
                      <m:t>=24</m:t>
                    </m:r>
                    <m:r>
                      <a:rPr lang="en-ZA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100" dirty="0" smtClean="0"/>
              </a:p>
              <a:p>
                <a:r>
                  <a:rPr lang="en-ZA" dirty="0" smtClean="0"/>
                  <a:t>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3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12</m:t>
                        </m:r>
                        <m:r>
                          <a:rPr lang="en-ZA" i="1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ZA" i="1">
                        <a:latin typeface="Cambria Math"/>
                      </a:rPr>
                      <m:t>=24</m:t>
                    </m:r>
                  </m:oMath>
                </a14:m>
                <a:r>
                  <a:rPr lang="en-ZA" dirty="0" smtClean="0"/>
                  <a:t>  </a:t>
                </a:r>
              </a:p>
              <a:p>
                <a:endParaRPr lang="en-ZA" sz="1000" dirty="0" smtClean="0"/>
              </a:p>
              <a:p>
                <a:r>
                  <a:rPr lang="en-ZA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3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=24−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12</m:t>
                        </m:r>
                        <m:r>
                          <a:rPr lang="en-ZA" i="1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050" dirty="0" smtClean="0"/>
              </a:p>
              <a:p>
                <a:r>
                  <a:rPr lang="en-ZA" b="0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3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48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ZA" i="1" dirty="0" smtClean="0">
                  <a:latin typeface="Cambria Math"/>
                </a:endParaRPr>
              </a:p>
              <a:p>
                <a:endParaRPr lang="en-ZA" sz="1100" i="1" dirty="0" smtClean="0">
                  <a:latin typeface="Cambria Math"/>
                </a:endParaRPr>
              </a:p>
              <a:p>
                <a:r>
                  <a:rPr lang="en-ZA" b="0" dirty="0" smtClean="0"/>
                  <a:t>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 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48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ZA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ZA" b="0" i="1" dirty="0" smtClean="0">
                    <a:latin typeface="Cambria Math"/>
                    <a:ea typeface="Cambria Math"/>
                  </a:rPr>
                  <a:t> </a:t>
                </a:r>
              </a:p>
              <a:p>
                <a:endParaRPr lang="en-ZA" sz="1200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48</m:t>
                        </m:r>
                      </m:num>
                      <m:den>
                        <m:r>
                          <a:rPr lang="en-ZA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ZA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ZA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ZA" i="1" dirty="0" smtClean="0">
                    <a:latin typeface="Cambria Math"/>
                    <a:ea typeface="Cambria Math"/>
                  </a:rPr>
                  <a:t> </a:t>
                </a:r>
              </a:p>
              <a:p>
                <a:endParaRPr lang="en-ZA" sz="110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48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21</m:t>
                        </m:r>
                      </m:den>
                    </m:f>
                  </m:oMath>
                </a14:m>
                <a:r>
                  <a:rPr lang="en-ZA" b="0" i="1" dirty="0" smtClean="0">
                    <a:latin typeface="Cambria Math"/>
                    <a:ea typeface="Cambria Math"/>
                  </a:rPr>
                  <a:t> </a:t>
                </a:r>
              </a:p>
              <a:p>
                <a:endParaRPr lang="en-ZA" sz="1100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16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9563" y="391886"/>
                <a:ext cx="3375837" cy="5260736"/>
              </a:xfrm>
              <a:prstGeom prst="rect">
                <a:avLst/>
              </a:prstGeom>
              <a:blipFill rotWithShape="1">
                <a:blip r:embed="rId5"/>
                <a:stretch>
                  <a:fillRect l="-1625" t="-81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931933"/>
                  </p:ext>
                </p:extLst>
              </p:nvPr>
            </p:nvGraphicFramePr>
            <p:xfrm>
              <a:off x="8719457" y="1394581"/>
              <a:ext cx="2242457" cy="86817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42457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ZA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ZA" i="1" smtClean="0">
                                  <a:latin typeface="Cambria Math"/>
                                </a:rPr>
                                <m:t>24</m:t>
                              </m:r>
                              <m:r>
                                <a:rPr lang="en-ZA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ZA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12</m:t>
                                  </m:r>
                                  <m:r>
                                    <a:rPr lang="en-ZA" i="1">
                                      <a:latin typeface="Cambria Math"/>
                                    </a:rPr>
                                    <m:t>0</m:t>
                                  </m:r>
                                </m:num>
                                <m:den>
                                  <m:r>
                                    <a:rPr lang="en-ZA" i="1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ZA" b="0" i="1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ZA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168−120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ZA" b="0" i="1" dirty="0" smtClean="0">
                              <a:latin typeface="Cambria Math"/>
                            </a:rPr>
                            <a:t> </a:t>
                          </a:r>
                        </a:p>
                        <a:p>
                          <a:r>
                            <a:rPr lang="en-ZA" b="0" dirty="0" smtClean="0"/>
                            <a:t>                 </a:t>
                          </a:r>
                          <a14:m>
                            <m:oMath xmlns:m="http://schemas.openxmlformats.org/officeDocument/2006/math">
                              <m:r>
                                <a:rPr lang="en-ZA" b="0" i="1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ZA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48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ZA" dirty="0" smtClean="0"/>
                            <a:t> </a:t>
                          </a:r>
                          <a:endParaRPr lang="en-ZA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931933"/>
                  </p:ext>
                </p:extLst>
              </p:nvPr>
            </p:nvGraphicFramePr>
            <p:xfrm>
              <a:off x="8719457" y="1394581"/>
              <a:ext cx="2242457" cy="86817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42457"/>
                  </a:tblGrid>
                  <a:tr h="8681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t="-704" r="-272" b="-493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Oval 4"/>
          <p:cNvSpPr/>
          <p:nvPr/>
        </p:nvSpPr>
        <p:spPr>
          <a:xfrm>
            <a:off x="6977743" y="1843365"/>
            <a:ext cx="1143000" cy="58782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7" name="Straight Arrow Connector 6"/>
          <p:cNvCxnSpPr>
            <a:stCxn id="5" idx="6"/>
          </p:cNvCxnSpPr>
          <p:nvPr/>
        </p:nvCxnSpPr>
        <p:spPr>
          <a:xfrm flipV="1">
            <a:off x="8120743" y="1709057"/>
            <a:ext cx="489857" cy="4282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541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86198" y="446314"/>
                <a:ext cx="2976841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15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+4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=7………..(1)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3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−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=11………….(2)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200" dirty="0" smtClean="0"/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(2)</m:t>
                    </m:r>
                    <m:r>
                      <a:rPr lang="en-ZA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100" dirty="0"/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12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−4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r>
                      <a:rPr lang="en-ZA" b="0" i="0" smtClean="0">
                        <a:latin typeface="Cambria Math"/>
                      </a:rPr>
                      <m:t>44……….(2.1)</m:t>
                    </m:r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98" y="446314"/>
                <a:ext cx="2976841" cy="1569660"/>
              </a:xfrm>
              <a:prstGeom prst="rect">
                <a:avLst/>
              </a:prstGeom>
              <a:blipFill rotWithShape="1">
                <a:blip r:embed="rId4"/>
                <a:stretch>
                  <a:fillRect l="-410" t="-2326" r="-2869" b="-426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20153" y="2200640"/>
                <a:ext cx="13300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ZA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ZA" b="0" i="1" smtClean="0">
                          <a:latin typeface="Cambria Math"/>
                        </a:rPr>
                        <m:t>+(2.1)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153" y="2200640"/>
                <a:ext cx="1330044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5023" b="-2459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39334" y="2634895"/>
                <a:ext cx="1361848" cy="9357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2</m:t>
                    </m:r>
                    <m:r>
                      <a:rPr lang="en-ZA" b="0" i="1" smtClean="0">
                        <a:latin typeface="Cambria Math"/>
                      </a:rPr>
                      <m:t>7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r>
                      <a:rPr lang="en-ZA" b="0" i="1" smtClean="0">
                        <a:latin typeface="Cambria Math"/>
                      </a:rPr>
                      <m:t>51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:endParaRPr lang="en-ZA" sz="1100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51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27</m:t>
                        </m:r>
                      </m:den>
                    </m:f>
                    <m:r>
                      <a:rPr lang="en-ZA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34" y="2634895"/>
                <a:ext cx="1361848" cy="935705"/>
              </a:xfrm>
              <a:prstGeom prst="rect">
                <a:avLst/>
              </a:prstGeom>
              <a:blipFill rotWithShape="1">
                <a:blip r:embed="rId6"/>
                <a:stretch>
                  <a:fillRect t="-3896" r="-7175" b="-324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20153" y="3690649"/>
                <a:ext cx="1791965" cy="23552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dirty="0" smtClean="0"/>
                  <a:t>      </a:t>
                </a:r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</a:rPr>
                      <m:t>3</m:t>
                    </m:r>
                    <m:r>
                      <a:rPr lang="en-ZA" i="1" smtClean="0">
                        <a:latin typeface="Cambria Math"/>
                      </a:rPr>
                      <m:t>𝑥</m:t>
                    </m:r>
                    <m:r>
                      <a:rPr lang="en-ZA" i="1" smtClean="0">
                        <a:latin typeface="Cambria Math"/>
                      </a:rPr>
                      <m:t>−</m:t>
                    </m:r>
                    <m:r>
                      <a:rPr lang="en-ZA" i="1" smtClean="0">
                        <a:latin typeface="Cambria Math"/>
                      </a:rPr>
                      <m:t>𝑦</m:t>
                    </m:r>
                    <m:r>
                      <a:rPr lang="en-ZA" i="1" smtClean="0">
                        <a:latin typeface="Cambria Math"/>
                      </a:rPr>
                      <m:t>=11</m:t>
                    </m:r>
                  </m:oMath>
                </a14:m>
                <a:r>
                  <a:rPr lang="en-ZA" dirty="0"/>
                  <a:t> </a:t>
                </a:r>
                <a:endParaRPr lang="en-ZA" dirty="0" smtClean="0"/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3</m:t>
                    </m:r>
                    <m:d>
                      <m:dPr>
                        <m:ctrlPr>
                          <a:rPr lang="en-ZA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/>
                              </a:rPr>
                              <m:t>17</m:t>
                            </m:r>
                          </m:num>
                          <m:den>
                            <m:r>
                              <a:rPr lang="en-ZA" i="1">
                                <a:latin typeface="Cambria Math"/>
                              </a:rPr>
                              <m:t>9</m:t>
                            </m:r>
                          </m:den>
                        </m:f>
                      </m:e>
                    </m:d>
                    <m:r>
                      <a:rPr lang="en-ZA" i="1">
                        <a:latin typeface="Cambria Math"/>
                      </a:rPr>
                      <m:t>−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=11</m:t>
                    </m:r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r>
                  <a:rPr lang="en-ZA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ZA" b="0" i="1" smtClean="0">
                        <a:latin typeface="Cambria Math"/>
                      </a:rPr>
                      <m:t>−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=11</m:t>
                    </m:r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−</m:t>
                    </m:r>
                    <m:r>
                      <a:rPr lang="en-ZA" b="0" i="1" smtClean="0">
                        <a:latin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</a:rPr>
                      <m:t>=11−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:r>
                  <a:rPr lang="en-ZA" b="0" dirty="0" smtClean="0"/>
                  <a:t>       </a:t>
                </a:r>
                <a14:m>
                  <m:oMath xmlns:m="http://schemas.openxmlformats.org/officeDocument/2006/math">
                    <m:r>
                      <a:rPr lang="en-ZA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16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153" y="3690649"/>
                <a:ext cx="1791965" cy="2355260"/>
              </a:xfrm>
              <a:prstGeom prst="rect">
                <a:avLst/>
              </a:prstGeom>
              <a:blipFill rotWithShape="1">
                <a:blip r:embed="rId7"/>
                <a:stretch>
                  <a:fillRect l="-2721" t="-1292" r="-4762" b="-77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1118339" y="4774856"/>
            <a:ext cx="962819" cy="4245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8353450"/>
                  </p:ext>
                </p:extLst>
              </p:nvPr>
            </p:nvGraphicFramePr>
            <p:xfrm>
              <a:off x="2793783" y="4383547"/>
              <a:ext cx="1538514" cy="48075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38514"/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ZA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33−</m:t>
                                  </m:r>
                                  <m:r>
                                    <a:rPr lang="en-ZA" i="1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ZA" b="0" i="1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ZA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ZA" dirty="0" smtClean="0"/>
                            <a:t> </a:t>
                          </a:r>
                          <a:endParaRPr lang="en-ZA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8353450"/>
                  </p:ext>
                </p:extLst>
              </p:nvPr>
            </p:nvGraphicFramePr>
            <p:xfrm>
              <a:off x="2793783" y="4383547"/>
              <a:ext cx="1538514" cy="48075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38514"/>
                  </a:tblGrid>
                  <a:tr h="4807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b="-886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cxnSp>
        <p:nvCxnSpPr>
          <p:cNvPr id="9" name="Straight Arrow Connector 8"/>
          <p:cNvCxnSpPr/>
          <p:nvPr/>
        </p:nvCxnSpPr>
        <p:spPr>
          <a:xfrm flipV="1">
            <a:off x="2074619" y="4686678"/>
            <a:ext cx="719164" cy="363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804003" y="446314"/>
                <a:ext cx="2976071" cy="58610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i="1" smtClean="0">
                        <a:latin typeface="Cambria Math"/>
                        <a:ea typeface="Cambria Math"/>
                      </a:rPr>
                      <m:t>(2)×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5 </m:t>
                    </m:r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100" dirty="0" smtClean="0"/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</m:t>
                    </m:r>
                    <m:r>
                      <a:rPr lang="en-ZA" b="0" i="1" smtClean="0">
                        <a:latin typeface="Cambria Math"/>
                      </a:rPr>
                      <m:t>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−5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r>
                      <a:rPr lang="en-ZA" b="0" i="0" smtClean="0">
                        <a:latin typeface="Cambria Math"/>
                      </a:rPr>
                      <m:t>55</m:t>
                    </m:r>
                    <m:r>
                      <a:rPr lang="en-ZA">
                        <a:latin typeface="Cambria Math"/>
                      </a:rPr>
                      <m:t>……….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>
                            <a:latin typeface="Cambria Math"/>
                          </a:rPr>
                          <m:t>2.1</m:t>
                        </m:r>
                      </m:e>
                    </m:d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200" dirty="0" smtClean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ZA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100" dirty="0"/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9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</m:t>
                    </m:r>
                    <m:r>
                      <a:rPr lang="en-ZA" b="0" i="0" smtClean="0">
                        <a:latin typeface="Cambria Math"/>
                      </a:rPr>
                      <m:t>−48</m:t>
                    </m:r>
                  </m:oMath>
                </a14:m>
                <a:r>
                  <a:rPr lang="en-ZA" b="0" i="0" dirty="0" smtClean="0">
                    <a:latin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−48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ZA" b="0" i="1" dirty="0" smtClean="0">
                    <a:latin typeface="Cambria Math"/>
                    <a:ea typeface="Cambria Math"/>
                  </a:rPr>
                  <a:t> </a:t>
                </a:r>
              </a:p>
              <a:p>
                <a:r>
                  <a:rPr lang="en-ZA" b="0" dirty="0" smtClean="0">
                    <a:ea typeface="Cambria Math"/>
                  </a:rPr>
                  <a:t>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16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ZA" dirty="0" smtClean="0"/>
                  <a:t> </a:t>
                </a:r>
              </a:p>
              <a:p>
                <a:endParaRPr lang="en-ZA" sz="1050" dirty="0"/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+4</m:t>
                    </m:r>
                    <m:r>
                      <a:rPr lang="en-ZA" i="1">
                        <a:latin typeface="Cambria Math"/>
                      </a:rPr>
                      <m:t>𝑦</m:t>
                    </m:r>
                    <m:r>
                      <a:rPr lang="en-ZA" i="1">
                        <a:latin typeface="Cambria Math"/>
                      </a:rPr>
                      <m:t>=7</m:t>
                    </m:r>
                  </m:oMath>
                </a14:m>
                <a:r>
                  <a:rPr lang="en-ZA" i="1" dirty="0" smtClean="0">
                    <a:latin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ZA" i="1">
                        <a:latin typeface="Cambria Math"/>
                      </a:rPr>
                      <m:t>15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+4</m:t>
                    </m:r>
                    <m:d>
                      <m:dPr>
                        <m:ctrlPr>
                          <a:rPr lang="en-ZA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ZA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ZA" b="0" i="1" smtClean="0">
                                <a:latin typeface="Cambria Math"/>
                                <a:ea typeface="Cambria Math"/>
                              </a:rPr>
                              <m:t>16</m:t>
                            </m:r>
                          </m:num>
                          <m:den>
                            <m:r>
                              <a:rPr lang="en-ZA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ZA" i="1">
                        <a:latin typeface="Cambria Math"/>
                      </a:rPr>
                      <m:t>=7</m:t>
                    </m:r>
                    <m:r>
                      <a:rPr lang="en-ZA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ZA" b="0" dirty="0" smtClean="0"/>
                  <a:t> </a:t>
                </a:r>
              </a:p>
              <a:p>
                <a:r>
                  <a:rPr lang="en-ZA" b="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15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64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en-ZA" b="0" i="1" smtClean="0">
                        <a:latin typeface="Cambria Math"/>
                        <a:ea typeface="Cambria Math"/>
                      </a:rPr>
                      <m:t>=7</m:t>
                    </m:r>
                  </m:oMath>
                </a14:m>
                <a:endParaRPr lang="en-ZA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15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=7+</m:t>
                    </m:r>
                    <m:f>
                      <m:fPr>
                        <m:ctrlPr>
                          <a:rPr lang="en-ZA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/>
                            <a:ea typeface="Cambria Math"/>
                          </a:rPr>
                          <m:t>64</m:t>
                        </m:r>
                      </m:num>
                      <m:den>
                        <m:r>
                          <a:rPr lang="en-ZA" i="1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ZA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85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ZA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85</m:t>
                        </m:r>
                      </m:num>
                      <m:den>
                        <m:r>
                          <a:rPr lang="en-ZA" i="1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en-ZA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15</m:t>
                    </m:r>
                  </m:oMath>
                </a14:m>
                <a:endParaRPr lang="en-ZA" b="0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85</m:t>
                        </m:r>
                      </m:num>
                      <m:den>
                        <m:r>
                          <a:rPr lang="en-ZA" i="1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en-ZA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ZA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15</m:t>
                        </m:r>
                      </m:den>
                    </m:f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85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45</m:t>
                        </m:r>
                      </m:den>
                    </m:f>
                  </m:oMath>
                </a14:m>
                <a:endParaRPr lang="en-ZA" i="1" dirty="0" smtClean="0">
                  <a:latin typeface="Cambria Math"/>
                  <a:ea typeface="Cambria Math"/>
                </a:endParaRPr>
              </a:p>
              <a:p>
                <a:r>
                  <a:rPr lang="en-ZA" b="0" dirty="0" smtClean="0">
                    <a:ea typeface="Cambria Math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ZA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17</m:t>
                        </m:r>
                      </m:num>
                      <m:den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ZA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4003" y="446314"/>
                <a:ext cx="2976071" cy="5861028"/>
              </a:xfrm>
              <a:prstGeom prst="rect">
                <a:avLst/>
              </a:prstGeom>
              <a:blipFill rotWithShape="1">
                <a:blip r:embed="rId9"/>
                <a:stretch>
                  <a:fillRect l="-1639" t="-520" r="-286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9406040"/>
                  </p:ext>
                </p:extLst>
              </p:nvPr>
            </p:nvGraphicFramePr>
            <p:xfrm>
              <a:off x="8965132" y="3224978"/>
              <a:ext cx="1789954" cy="48463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89954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ZA" b="0" dirty="0" smtClean="0">
                              <a:ea typeface="Cambria Math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ZA" b="0" i="1" smtClean="0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21+64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ZA" b="0" i="1" smtClean="0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85</m:t>
                                  </m:r>
                                </m:num>
                                <m:den>
                                  <m:r>
                                    <a:rPr lang="en-ZA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ZA" dirty="0" smtClean="0"/>
                            <a:t> </a:t>
                          </a:r>
                          <a:endParaRPr lang="en-ZA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9406040"/>
                  </p:ext>
                </p:extLst>
              </p:nvPr>
            </p:nvGraphicFramePr>
            <p:xfrm>
              <a:off x="8965132" y="3224978"/>
              <a:ext cx="1789954" cy="48463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89954"/>
                  </a:tblGrid>
                  <a:tr h="4846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10"/>
                          <a:stretch>
                            <a:fillRect l="-341" r="-341" b="-75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Oval 11"/>
          <p:cNvSpPr/>
          <p:nvPr/>
        </p:nvSpPr>
        <p:spPr>
          <a:xfrm>
            <a:off x="7064828" y="4049486"/>
            <a:ext cx="947057" cy="51744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14" name="Straight Arrow Connector 13"/>
          <p:cNvCxnSpPr>
            <a:endCxn id="11" idx="1"/>
          </p:cNvCxnSpPr>
          <p:nvPr/>
        </p:nvCxnSpPr>
        <p:spPr>
          <a:xfrm flipV="1">
            <a:off x="8011885" y="3467294"/>
            <a:ext cx="953247" cy="840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871857" y="446314"/>
                <a:ext cx="19703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ZA" dirty="0" smtClean="0">
                    <a:latin typeface="Cambria" pitchFamily="18" charset="0"/>
                    <a:ea typeface="Cambria" pitchFamily="18" charset="0"/>
                  </a:rPr>
                  <a:t>Solving for </a:t>
                </a:r>
                <a14:m>
                  <m:oMath xmlns:m="http://schemas.openxmlformats.org/officeDocument/2006/math">
                    <m:r>
                      <a:rPr lang="en-ZA" i="1" dirty="0" smtClean="0">
                        <a:latin typeface="Cambria Math"/>
                        <a:ea typeface="Cambria" pitchFamily="18" charset="0"/>
                      </a:rPr>
                      <m:t>𝑦</m:t>
                    </m:r>
                  </m:oMath>
                </a14:m>
                <a:r>
                  <a:rPr lang="en-ZA" dirty="0" smtClean="0">
                    <a:latin typeface="Cambria" pitchFamily="18" charset="0"/>
                    <a:ea typeface="Cambria" pitchFamily="18" charset="0"/>
                  </a:rPr>
                  <a:t> 1st</a:t>
                </a:r>
                <a:endParaRPr lang="en-ZA" dirty="0">
                  <a:latin typeface="Cambria" pitchFamily="18" charset="0"/>
                  <a:ea typeface="Cambria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1857" y="446314"/>
                <a:ext cx="1970314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2469" t="-9836" b="-2295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8822871" y="391494"/>
            <a:ext cx="2068286" cy="4789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8501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1739</Words>
  <Application>Microsoft Office PowerPoint</Application>
  <PresentationFormat>Custom</PresentationFormat>
  <Paragraphs>317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Simultaneous Equations</vt:lpstr>
      <vt:lpstr>.</vt:lpstr>
      <vt:lpstr>Simultaneous Equations:</vt:lpstr>
      <vt:lpstr>Simultaneous Equations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the Free 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Girmay</dc:creator>
  <cp:lastModifiedBy>Elizabeth Girmay</cp:lastModifiedBy>
  <cp:revision>94</cp:revision>
  <dcterms:created xsi:type="dcterms:W3CDTF">2017-02-20T05:36:42Z</dcterms:created>
  <dcterms:modified xsi:type="dcterms:W3CDTF">2020-03-29T12:35:21Z</dcterms:modified>
</cp:coreProperties>
</file>